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Lst>
  <p:sldSz cx="18288000" cy="10287000"/>
  <p:notesSz cx="6858000" cy="9144000"/>
  <p:embeddedFontLst>
    <p:embeddedFont>
      <p:font typeface="Aileron" panose="020B0604020202020204" charset="0"/>
      <p:regular r:id="rId18"/>
    </p:embeddedFont>
    <p:embeddedFont>
      <p:font typeface="Aileron Bold" panose="020B0604020202020204" charset="0"/>
      <p:regular r:id="rId19"/>
    </p:embeddedFont>
    <p:embeddedFont>
      <p:font typeface="Aileron Ultra-Bold" panose="020B0604020202020204" charset="0"/>
      <p:regular r:id="rId20"/>
    </p:embeddedFont>
    <p:embeddedFont>
      <p:font typeface="Better Together Script" panose="020B0604020202020204" charset="0"/>
      <p:regular r:id="rId21"/>
    </p:embeddedFont>
    <p:embeddedFont>
      <p:font typeface="Calibri" panose="020F0502020204030204" pitchFamily="34" charset="0"/>
      <p:regular r:id="rId22"/>
      <p:bold r:id="rId23"/>
      <p:italic r:id="rId24"/>
      <p:boldItalic r:id="rId25"/>
    </p:embeddedFont>
    <p:embeddedFont>
      <p:font typeface="Fahkwang" panose="00000500000000000000" pitchFamily="2" charset="-34"/>
      <p:regular r:id="rId26"/>
    </p:embeddedFont>
    <p:embeddedFont>
      <p:font typeface="Fahkwang Bold" panose="00000800000000000000" charset="-34"/>
      <p:regular r:id="rId27"/>
    </p:embeddedFont>
    <p:embeddedFont>
      <p:font typeface="Inter" panose="020B0604020202020204" charset="0"/>
      <p:regular r:id="rId28"/>
    </p:embeddedFont>
    <p:embeddedFont>
      <p:font typeface="Inter Bold" panose="020B0604020202020204" charset="0"/>
      <p:regular r:id="rId29"/>
    </p:embeddedFont>
    <p:embeddedFont>
      <p:font typeface="Kelin Eator" panose="020B0604020202020204" charset="0"/>
      <p:regular r:id="rId30"/>
    </p:embeddedFont>
    <p:embeddedFont>
      <p:font typeface="Lato" panose="020F0502020204030203" pitchFamily="34" charset="0"/>
      <p:regular r:id="rId31"/>
      <p:bold r:id="rId32"/>
      <p:italic r:id="rId33"/>
      <p:boldItalic r:id="rId34"/>
    </p:embeddedFont>
    <p:embeddedFont>
      <p:font typeface="Lato Bold" panose="020F0802020204030203" pitchFamily="34" charset="0"/>
      <p:regular r:id="rId35"/>
      <p:bold r:id="rId36"/>
    </p:embeddedFont>
    <p:embeddedFont>
      <p:font typeface="Poppins" panose="00000500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CD98"/>
        </a:solidFill>
        <a:effectLst/>
      </p:bgPr>
    </p:bg>
    <p:spTree>
      <p:nvGrpSpPr>
        <p:cNvPr id="1" name=""/>
        <p:cNvGrpSpPr/>
        <p:nvPr/>
      </p:nvGrpSpPr>
      <p:grpSpPr>
        <a:xfrm>
          <a:off x="0" y="0"/>
          <a:ext cx="0" cy="0"/>
          <a:chOff x="0" y="0"/>
          <a:chExt cx="0" cy="0"/>
        </a:xfrm>
      </p:grpSpPr>
      <p:sp>
        <p:nvSpPr>
          <p:cNvPr id="7" name="AutoShape 7"/>
          <p:cNvSpPr/>
          <p:nvPr/>
        </p:nvSpPr>
        <p:spPr>
          <a:xfrm>
            <a:off x="1754575" y="7821624"/>
            <a:ext cx="5305966" cy="0"/>
          </a:xfrm>
          <a:prstGeom prst="line">
            <a:avLst/>
          </a:prstGeom>
          <a:ln w="76200" cap="rnd">
            <a:solidFill>
              <a:srgbClr val="FFFFFF"/>
            </a:solidFill>
            <a:prstDash val="solid"/>
            <a:headEnd type="none" w="sm" len="sm"/>
            <a:tailEnd type="none" w="sm" len="sm"/>
          </a:ln>
        </p:spPr>
        <p:txBody>
          <a:bodyPr/>
          <a:lstStyle/>
          <a:p>
            <a:endParaRPr lang="en-US"/>
          </a:p>
        </p:txBody>
      </p:sp>
      <p:sp>
        <p:nvSpPr>
          <p:cNvPr id="8" name="TextBox 8"/>
          <p:cNvSpPr txBox="1"/>
          <p:nvPr/>
        </p:nvSpPr>
        <p:spPr>
          <a:xfrm>
            <a:off x="1406731" y="3614037"/>
            <a:ext cx="5352863" cy="3287526"/>
          </a:xfrm>
          <a:prstGeom prst="rect">
            <a:avLst/>
          </a:prstGeom>
        </p:spPr>
        <p:txBody>
          <a:bodyPr lIns="0" tIns="0" rIns="0" bIns="0" rtlCol="0" anchor="t">
            <a:spAutoFit/>
          </a:bodyPr>
          <a:lstStyle/>
          <a:p>
            <a:pPr>
              <a:lnSpc>
                <a:spcPts val="12665"/>
              </a:lnSpc>
            </a:pPr>
            <a:r>
              <a:rPr lang="en-US" sz="12665" spc="443">
                <a:solidFill>
                  <a:srgbClr val="FFFFFF"/>
                </a:solidFill>
                <a:latin typeface="Inter Bold"/>
              </a:rPr>
              <a:t>GO GRILL</a:t>
            </a:r>
          </a:p>
        </p:txBody>
      </p:sp>
      <p:sp>
        <p:nvSpPr>
          <p:cNvPr id="9" name="TextBox 9"/>
          <p:cNvSpPr txBox="1"/>
          <p:nvPr/>
        </p:nvSpPr>
        <p:spPr>
          <a:xfrm>
            <a:off x="1754575" y="8285129"/>
            <a:ext cx="6732135" cy="573451"/>
          </a:xfrm>
          <a:prstGeom prst="rect">
            <a:avLst/>
          </a:prstGeom>
        </p:spPr>
        <p:txBody>
          <a:bodyPr lIns="0" tIns="0" rIns="0" bIns="0" rtlCol="0" anchor="t">
            <a:spAutoFit/>
          </a:bodyPr>
          <a:lstStyle/>
          <a:p>
            <a:pPr>
              <a:lnSpc>
                <a:spcPts val="4617"/>
              </a:lnSpc>
            </a:pPr>
            <a:r>
              <a:rPr lang="en-US" sz="3298">
                <a:solidFill>
                  <a:srgbClr val="FFFFFF"/>
                </a:solidFill>
                <a:latin typeface="Inter"/>
              </a:rPr>
              <a:t>Kelompok 4</a:t>
            </a:r>
          </a:p>
        </p:txBody>
      </p:sp>
      <p:sp>
        <p:nvSpPr>
          <p:cNvPr id="10" name="TextBox 10"/>
          <p:cNvSpPr txBox="1"/>
          <p:nvPr/>
        </p:nvSpPr>
        <p:spPr>
          <a:xfrm>
            <a:off x="1279363" y="1951105"/>
            <a:ext cx="5781178" cy="729482"/>
          </a:xfrm>
          <a:prstGeom prst="rect">
            <a:avLst/>
          </a:prstGeom>
        </p:spPr>
        <p:txBody>
          <a:bodyPr lIns="0" tIns="0" rIns="0" bIns="0" rtlCol="0" anchor="t">
            <a:spAutoFit/>
          </a:bodyPr>
          <a:lstStyle/>
          <a:p>
            <a:pPr algn="ctr">
              <a:lnSpc>
                <a:spcPts val="5469"/>
              </a:lnSpc>
            </a:pPr>
            <a:r>
              <a:rPr lang="en-US" sz="5469" spc="191">
                <a:solidFill>
                  <a:srgbClr val="FFFFFF"/>
                </a:solidFill>
                <a:latin typeface="Inter Bold"/>
              </a:rPr>
              <a:t>PITCH DECK</a:t>
            </a:r>
          </a:p>
        </p:txBody>
      </p:sp>
      <p:sp>
        <p:nvSpPr>
          <p:cNvPr id="11" name="TextBox 11"/>
          <p:cNvSpPr txBox="1"/>
          <p:nvPr/>
        </p:nvSpPr>
        <p:spPr>
          <a:xfrm>
            <a:off x="1674571" y="6917438"/>
            <a:ext cx="6445567" cy="739775"/>
          </a:xfrm>
          <a:prstGeom prst="rect">
            <a:avLst/>
          </a:prstGeom>
        </p:spPr>
        <p:txBody>
          <a:bodyPr lIns="0" tIns="0" rIns="0" bIns="0" rtlCol="0" anchor="t">
            <a:spAutoFit/>
          </a:bodyPr>
          <a:lstStyle/>
          <a:p>
            <a:pPr>
              <a:lnSpc>
                <a:spcPts val="5499"/>
              </a:lnSpc>
            </a:pPr>
            <a:r>
              <a:rPr lang="en-US" sz="5499" spc="192">
                <a:solidFill>
                  <a:srgbClr val="FFFFFF"/>
                </a:solidFill>
                <a:latin typeface="Inter Bold"/>
              </a:rPr>
              <a:t>ANGKRINGAN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33600" y="21534"/>
            <a:ext cx="14027138" cy="10265465"/>
          </a:xfrm>
          <a:custGeom>
            <a:avLst/>
            <a:gdLst/>
            <a:ahLst/>
            <a:cxnLst/>
            <a:rect l="l" t="t" r="r" b="b"/>
            <a:pathLst>
              <a:path w="15466182" h="13315023">
                <a:moveTo>
                  <a:pt x="0" y="0"/>
                </a:moveTo>
                <a:lnTo>
                  <a:pt x="15466181" y="0"/>
                </a:lnTo>
                <a:lnTo>
                  <a:pt x="15466181" y="13315023"/>
                </a:lnTo>
                <a:lnTo>
                  <a:pt x="0" y="13315023"/>
                </a:lnTo>
                <a:lnTo>
                  <a:pt x="0" y="0"/>
                </a:lnTo>
                <a:close/>
              </a:path>
            </a:pathLst>
          </a:custGeom>
          <a:blipFill>
            <a:blip r:embed="rId2"/>
            <a:stretch>
              <a:fillRect l="-65069" b="-7852"/>
            </a:stretch>
          </a:blipFill>
        </p:spPr>
        <p:txBody>
          <a:bodyPr/>
          <a:lstStyle/>
          <a:p>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301594" y="5116759"/>
            <a:ext cx="2141122" cy="16727"/>
          </a:xfrm>
          <a:prstGeom prst="line">
            <a:avLst/>
          </a:prstGeom>
          <a:ln w="57150" cap="flat">
            <a:solidFill>
              <a:srgbClr val="EDF0F2"/>
            </a:solidFill>
            <a:prstDash val="solid"/>
            <a:headEnd type="none" w="sm" len="sm"/>
            <a:tailEnd type="none" w="sm" len="sm"/>
          </a:ln>
        </p:spPr>
        <p:txBody>
          <a:bodyPr/>
          <a:lstStyle/>
          <a:p>
            <a:endParaRPr lang="en-US"/>
          </a:p>
        </p:txBody>
      </p:sp>
      <p:sp>
        <p:nvSpPr>
          <p:cNvPr id="4" name="AutoShape 4"/>
          <p:cNvSpPr/>
          <p:nvPr/>
        </p:nvSpPr>
        <p:spPr>
          <a:xfrm>
            <a:off x="13216014" y="2102644"/>
            <a:ext cx="15275" cy="3030843"/>
          </a:xfrm>
          <a:prstGeom prst="line">
            <a:avLst/>
          </a:prstGeom>
          <a:ln w="57150" cap="flat">
            <a:solidFill>
              <a:srgbClr val="EDF0F2"/>
            </a:solidFill>
            <a:prstDash val="solid"/>
            <a:headEnd type="none" w="sm" len="sm"/>
            <a:tailEnd type="none" w="sm" len="sm"/>
          </a:ln>
        </p:spPr>
        <p:txBody>
          <a:bodyPr/>
          <a:lstStyle/>
          <a:p>
            <a:endParaRPr lang="en-US"/>
          </a:p>
        </p:txBody>
      </p:sp>
      <p:grpSp>
        <p:nvGrpSpPr>
          <p:cNvPr id="5" name="Group 5"/>
          <p:cNvGrpSpPr/>
          <p:nvPr/>
        </p:nvGrpSpPr>
        <p:grpSpPr>
          <a:xfrm>
            <a:off x="4925958" y="4936703"/>
            <a:ext cx="302965" cy="3029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BC92"/>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4801722" y="1167044"/>
            <a:ext cx="2457578" cy="1632920"/>
            <a:chOff x="0" y="0"/>
            <a:chExt cx="3276771" cy="2177227"/>
          </a:xfrm>
        </p:grpSpPr>
        <p:sp>
          <p:nvSpPr>
            <p:cNvPr id="9" name="TextBox 9"/>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7-17</a:t>
              </a:r>
            </a:p>
          </p:txBody>
        </p:sp>
        <p:sp>
          <p:nvSpPr>
            <p:cNvPr id="10" name="TextBox 10"/>
            <p:cNvSpPr txBox="1"/>
            <p:nvPr/>
          </p:nvSpPr>
          <p:spPr>
            <a:xfrm>
              <a:off x="0" y="512891"/>
              <a:ext cx="3276771" cy="16643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Produksi Nasi kucing dan Promosi</a:t>
              </a:r>
            </a:p>
          </p:txBody>
        </p:sp>
      </p:grpSp>
      <p:grpSp>
        <p:nvGrpSpPr>
          <p:cNvPr id="11" name="Group 11"/>
          <p:cNvGrpSpPr/>
          <p:nvPr/>
        </p:nvGrpSpPr>
        <p:grpSpPr>
          <a:xfrm>
            <a:off x="4925958" y="8086923"/>
            <a:ext cx="302965" cy="3029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D9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7442716" y="4936703"/>
            <a:ext cx="302965" cy="30296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7650"/>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10542319" y="4936703"/>
            <a:ext cx="302965" cy="30296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866E"/>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0" name="AutoShape 20"/>
          <p:cNvSpPr/>
          <p:nvPr/>
        </p:nvSpPr>
        <p:spPr>
          <a:xfrm flipV="1">
            <a:off x="7774083" y="5116760"/>
            <a:ext cx="2768235" cy="16726"/>
          </a:xfrm>
          <a:prstGeom prst="line">
            <a:avLst/>
          </a:prstGeom>
          <a:ln w="57150" cap="flat">
            <a:solidFill>
              <a:srgbClr val="EDF0F2"/>
            </a:solidFill>
            <a:prstDash val="solid"/>
            <a:headEnd type="none" w="sm" len="sm"/>
            <a:tailEnd type="none" w="sm" len="sm"/>
          </a:ln>
        </p:spPr>
        <p:txBody>
          <a:bodyPr/>
          <a:lstStyle/>
          <a:p>
            <a:endParaRPr lang="en-US"/>
          </a:p>
        </p:txBody>
      </p:sp>
      <p:grpSp>
        <p:nvGrpSpPr>
          <p:cNvPr id="21" name="Group 21"/>
          <p:cNvGrpSpPr/>
          <p:nvPr/>
        </p:nvGrpSpPr>
        <p:grpSpPr>
          <a:xfrm>
            <a:off x="13065290" y="4936703"/>
            <a:ext cx="302965" cy="30296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7147"/>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4" name="AutoShape 24"/>
          <p:cNvSpPr/>
          <p:nvPr/>
        </p:nvSpPr>
        <p:spPr>
          <a:xfrm>
            <a:off x="10890974" y="5111034"/>
            <a:ext cx="2174315" cy="5725"/>
          </a:xfrm>
          <a:prstGeom prst="line">
            <a:avLst/>
          </a:prstGeom>
          <a:ln w="57150" cap="flat">
            <a:solidFill>
              <a:srgbClr val="EDF0F2"/>
            </a:solidFill>
            <a:prstDash val="solid"/>
            <a:headEnd type="none" w="sm" len="sm"/>
            <a:tailEnd type="none" w="sm" len="sm"/>
          </a:ln>
        </p:spPr>
        <p:txBody>
          <a:bodyPr/>
          <a:lstStyle/>
          <a:p>
            <a:endParaRPr lang="en-US"/>
          </a:p>
        </p:txBody>
      </p:sp>
      <p:grpSp>
        <p:nvGrpSpPr>
          <p:cNvPr id="25" name="Group 25"/>
          <p:cNvGrpSpPr/>
          <p:nvPr/>
        </p:nvGrpSpPr>
        <p:grpSpPr>
          <a:xfrm>
            <a:off x="13057811" y="1715123"/>
            <a:ext cx="302965" cy="30296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4A30"/>
            </a:solidFill>
          </p:spPr>
          <p:txBody>
            <a:bodyPr/>
            <a:lstStyle/>
            <a:p>
              <a:endParaRPr lang="en-US"/>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34" name="AutoShape 34"/>
          <p:cNvSpPr/>
          <p:nvPr/>
        </p:nvSpPr>
        <p:spPr>
          <a:xfrm>
            <a:off x="10268651" y="1866605"/>
            <a:ext cx="2796638" cy="0"/>
          </a:xfrm>
          <a:prstGeom prst="line">
            <a:avLst/>
          </a:prstGeom>
          <a:ln w="57150" cap="flat">
            <a:solidFill>
              <a:srgbClr val="EDF0F2"/>
            </a:solidFill>
            <a:prstDash val="solid"/>
            <a:headEnd type="none" w="sm" len="sm"/>
            <a:tailEnd type="none" w="sm" len="sm"/>
          </a:ln>
        </p:spPr>
        <p:txBody>
          <a:bodyPr/>
          <a:lstStyle/>
          <a:p>
            <a:endParaRPr lang="en-US"/>
          </a:p>
        </p:txBody>
      </p:sp>
      <p:sp>
        <p:nvSpPr>
          <p:cNvPr id="35" name="AutoShape 35"/>
          <p:cNvSpPr/>
          <p:nvPr/>
        </p:nvSpPr>
        <p:spPr>
          <a:xfrm>
            <a:off x="10292464" y="1866605"/>
            <a:ext cx="0" cy="693055"/>
          </a:xfrm>
          <a:prstGeom prst="line">
            <a:avLst/>
          </a:prstGeom>
          <a:ln w="47625" cap="flat">
            <a:solidFill>
              <a:srgbClr val="9B7147"/>
            </a:solidFill>
            <a:prstDash val="solid"/>
            <a:headEnd type="none" w="sm" len="sm"/>
            <a:tailEnd type="oval" w="lg" len="lg"/>
          </a:ln>
        </p:spPr>
        <p:txBody>
          <a:bodyPr/>
          <a:lstStyle/>
          <a:p>
            <a:endParaRPr lang="en-US"/>
          </a:p>
        </p:txBody>
      </p:sp>
      <p:sp>
        <p:nvSpPr>
          <p:cNvPr id="36" name="AutoShape 36"/>
          <p:cNvSpPr/>
          <p:nvPr/>
        </p:nvSpPr>
        <p:spPr>
          <a:xfrm>
            <a:off x="7442716" y="1895180"/>
            <a:ext cx="2796638" cy="0"/>
          </a:xfrm>
          <a:prstGeom prst="line">
            <a:avLst/>
          </a:prstGeom>
          <a:ln w="57150" cap="flat">
            <a:solidFill>
              <a:srgbClr val="EDF0F2"/>
            </a:solidFill>
            <a:prstDash val="solid"/>
            <a:headEnd type="none" w="sm" len="sm"/>
            <a:tailEnd type="none" w="sm" len="sm"/>
          </a:ln>
        </p:spPr>
        <p:txBody>
          <a:bodyPr/>
          <a:lstStyle/>
          <a:p>
            <a:endParaRPr lang="en-US"/>
          </a:p>
        </p:txBody>
      </p:sp>
      <p:grpSp>
        <p:nvGrpSpPr>
          <p:cNvPr id="37" name="Group 37"/>
          <p:cNvGrpSpPr/>
          <p:nvPr/>
        </p:nvGrpSpPr>
        <p:grpSpPr>
          <a:xfrm>
            <a:off x="10140981" y="1754040"/>
            <a:ext cx="302965" cy="30296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7147"/>
            </a:solidFill>
          </p:spPr>
          <p:txBody>
            <a:bodyPr/>
            <a:lstStyle/>
            <a:p>
              <a:endParaRPr lang="en-US"/>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40" name="AutoShape 40"/>
          <p:cNvSpPr/>
          <p:nvPr/>
        </p:nvSpPr>
        <p:spPr>
          <a:xfrm flipH="1">
            <a:off x="6617741" y="1890418"/>
            <a:ext cx="824975" cy="0"/>
          </a:xfrm>
          <a:prstGeom prst="line">
            <a:avLst/>
          </a:prstGeom>
          <a:ln w="47625" cap="flat">
            <a:solidFill>
              <a:srgbClr val="B77650"/>
            </a:solidFill>
            <a:prstDash val="solid"/>
            <a:headEnd type="none" w="sm" len="sm"/>
            <a:tailEnd type="oval" w="lg" len="lg"/>
          </a:ln>
        </p:spPr>
        <p:txBody>
          <a:bodyPr/>
          <a:lstStyle/>
          <a:p>
            <a:endParaRPr lang="en-US"/>
          </a:p>
        </p:txBody>
      </p:sp>
      <p:grpSp>
        <p:nvGrpSpPr>
          <p:cNvPr id="41" name="Group 41"/>
          <p:cNvGrpSpPr/>
          <p:nvPr/>
        </p:nvGrpSpPr>
        <p:grpSpPr>
          <a:xfrm>
            <a:off x="7291233" y="1715123"/>
            <a:ext cx="302965" cy="30296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7650"/>
            </a:solidFill>
          </p:spPr>
          <p:txBody>
            <a:bodyPr/>
            <a:lstStyle/>
            <a:p>
              <a:endParaRPr lang="en-US"/>
            </a:p>
          </p:txBody>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44" name="Freeform 44"/>
          <p:cNvSpPr/>
          <p:nvPr/>
        </p:nvSpPr>
        <p:spPr>
          <a:xfrm>
            <a:off x="289910" y="0"/>
            <a:ext cx="2925249" cy="4114800"/>
          </a:xfrm>
          <a:custGeom>
            <a:avLst/>
            <a:gdLst/>
            <a:ahLst/>
            <a:cxnLst/>
            <a:rect l="l" t="t" r="r" b="b"/>
            <a:pathLst>
              <a:path w="2925249" h="4114800">
                <a:moveTo>
                  <a:pt x="0" y="0"/>
                </a:moveTo>
                <a:lnTo>
                  <a:pt x="2925248" y="0"/>
                </a:lnTo>
                <a:lnTo>
                  <a:pt x="29252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5" name="Group 45"/>
          <p:cNvGrpSpPr/>
          <p:nvPr/>
        </p:nvGrpSpPr>
        <p:grpSpPr>
          <a:xfrm>
            <a:off x="1028700" y="4223785"/>
            <a:ext cx="2457578" cy="1675783"/>
            <a:chOff x="0" y="0"/>
            <a:chExt cx="3276771" cy="2234377"/>
          </a:xfrm>
        </p:grpSpPr>
        <p:sp>
          <p:nvSpPr>
            <p:cNvPr id="46" name="TextBox 46"/>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2</a:t>
              </a:r>
            </a:p>
          </p:txBody>
        </p:sp>
        <p:sp>
          <p:nvSpPr>
            <p:cNvPr id="47" name="TextBox 47"/>
            <p:cNvSpPr txBox="1"/>
            <p:nvPr/>
          </p:nvSpPr>
          <p:spPr>
            <a:xfrm>
              <a:off x="0" y="570041"/>
              <a:ext cx="3276771" cy="16643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Menentukan Usaha Makanan Angkringan</a:t>
              </a:r>
            </a:p>
          </p:txBody>
        </p:sp>
      </p:grpSp>
      <p:grpSp>
        <p:nvGrpSpPr>
          <p:cNvPr id="48" name="Group 48"/>
          <p:cNvGrpSpPr/>
          <p:nvPr/>
        </p:nvGrpSpPr>
        <p:grpSpPr>
          <a:xfrm>
            <a:off x="1028700" y="7551988"/>
            <a:ext cx="2457578" cy="1232870"/>
            <a:chOff x="0" y="0"/>
            <a:chExt cx="3276771" cy="1643827"/>
          </a:xfrm>
        </p:grpSpPr>
        <p:sp>
          <p:nvSpPr>
            <p:cNvPr id="49" name="TextBox 49"/>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1</a:t>
              </a:r>
            </a:p>
          </p:txBody>
        </p:sp>
        <p:sp>
          <p:nvSpPr>
            <p:cNvPr id="50" name="TextBox 50"/>
            <p:cNvSpPr txBox="1"/>
            <p:nvPr/>
          </p:nvSpPr>
          <p:spPr>
            <a:xfrm>
              <a:off x="0" y="550991"/>
              <a:ext cx="3276771" cy="10928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Mengembangkan Ide Bisnis Usaha</a:t>
              </a:r>
            </a:p>
          </p:txBody>
        </p:sp>
      </p:grpSp>
      <p:grpSp>
        <p:nvGrpSpPr>
          <p:cNvPr id="51" name="Group 51"/>
          <p:cNvGrpSpPr/>
          <p:nvPr/>
        </p:nvGrpSpPr>
        <p:grpSpPr>
          <a:xfrm>
            <a:off x="6365409" y="6497571"/>
            <a:ext cx="2457578" cy="2108835"/>
            <a:chOff x="0" y="0"/>
            <a:chExt cx="3276771" cy="2811781"/>
          </a:xfrm>
        </p:grpSpPr>
        <p:sp>
          <p:nvSpPr>
            <p:cNvPr id="52" name="TextBox 52"/>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3</a:t>
              </a:r>
            </a:p>
          </p:txBody>
        </p:sp>
        <p:sp>
          <p:nvSpPr>
            <p:cNvPr id="53" name="TextBox 53"/>
            <p:cNvSpPr txBox="1"/>
            <p:nvPr/>
          </p:nvSpPr>
          <p:spPr>
            <a:xfrm>
              <a:off x="0" y="575945"/>
              <a:ext cx="3276771" cy="22358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Mencari Lokasi yang strategis dan pembersihan tempat</a:t>
              </a:r>
            </a:p>
          </p:txBody>
        </p:sp>
      </p:grpSp>
      <p:grpSp>
        <p:nvGrpSpPr>
          <p:cNvPr id="54" name="Group 54"/>
          <p:cNvGrpSpPr/>
          <p:nvPr/>
        </p:nvGrpSpPr>
        <p:grpSpPr>
          <a:xfrm>
            <a:off x="9465013" y="6508478"/>
            <a:ext cx="2457578" cy="1251585"/>
            <a:chOff x="0" y="0"/>
            <a:chExt cx="3276771" cy="1668781"/>
          </a:xfrm>
        </p:grpSpPr>
        <p:sp>
          <p:nvSpPr>
            <p:cNvPr id="55" name="TextBox 55"/>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4</a:t>
              </a:r>
            </a:p>
          </p:txBody>
        </p:sp>
        <p:sp>
          <p:nvSpPr>
            <p:cNvPr id="56" name="TextBox 56"/>
            <p:cNvSpPr txBox="1"/>
            <p:nvPr/>
          </p:nvSpPr>
          <p:spPr>
            <a:xfrm>
              <a:off x="0" y="575945"/>
              <a:ext cx="3276771" cy="10928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Menyiapkan peralatan</a:t>
              </a:r>
            </a:p>
          </p:txBody>
        </p:sp>
      </p:grpSp>
      <p:grpSp>
        <p:nvGrpSpPr>
          <p:cNvPr id="57" name="Group 57"/>
          <p:cNvGrpSpPr/>
          <p:nvPr/>
        </p:nvGrpSpPr>
        <p:grpSpPr>
          <a:xfrm>
            <a:off x="14801722" y="4452385"/>
            <a:ext cx="2457578" cy="1232870"/>
            <a:chOff x="0" y="0"/>
            <a:chExt cx="3276771" cy="1643827"/>
          </a:xfrm>
        </p:grpSpPr>
        <p:sp>
          <p:nvSpPr>
            <p:cNvPr id="58" name="TextBox 58"/>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5-6</a:t>
              </a:r>
            </a:p>
          </p:txBody>
        </p:sp>
        <p:sp>
          <p:nvSpPr>
            <p:cNvPr id="59" name="TextBox 59"/>
            <p:cNvSpPr txBox="1"/>
            <p:nvPr/>
          </p:nvSpPr>
          <p:spPr>
            <a:xfrm>
              <a:off x="0" y="550991"/>
              <a:ext cx="3276771" cy="10928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Mencari Suppliers dan Bahan Baku</a:t>
              </a:r>
            </a:p>
          </p:txBody>
        </p:sp>
      </p:grpSp>
      <p:grpSp>
        <p:nvGrpSpPr>
          <p:cNvPr id="60" name="Group 60"/>
          <p:cNvGrpSpPr/>
          <p:nvPr/>
        </p:nvGrpSpPr>
        <p:grpSpPr>
          <a:xfrm>
            <a:off x="13209294" y="8086923"/>
            <a:ext cx="7239467" cy="1253096"/>
            <a:chOff x="0" y="0"/>
            <a:chExt cx="9652623" cy="1670794"/>
          </a:xfrm>
        </p:grpSpPr>
        <p:sp>
          <p:nvSpPr>
            <p:cNvPr id="61" name="TextBox 61"/>
            <p:cNvSpPr txBox="1"/>
            <p:nvPr/>
          </p:nvSpPr>
          <p:spPr>
            <a:xfrm>
              <a:off x="8960" y="-9525"/>
              <a:ext cx="9643662" cy="860425"/>
            </a:xfrm>
            <a:prstGeom prst="rect">
              <a:avLst/>
            </a:prstGeom>
          </p:spPr>
          <p:txBody>
            <a:bodyPr lIns="0" tIns="0" rIns="0" bIns="0" rtlCol="0" anchor="t">
              <a:spAutoFit/>
            </a:bodyPr>
            <a:lstStyle/>
            <a:p>
              <a:pPr>
                <a:lnSpc>
                  <a:spcPts val="5039"/>
                </a:lnSpc>
              </a:pPr>
              <a:r>
                <a:rPr lang="en-US" sz="4199" spc="125">
                  <a:solidFill>
                    <a:srgbClr val="191919"/>
                  </a:solidFill>
                  <a:latin typeface="Aileron Ultra-Bold"/>
                </a:rPr>
                <a:t>MILESTONE</a:t>
              </a:r>
            </a:p>
          </p:txBody>
        </p:sp>
        <p:sp>
          <p:nvSpPr>
            <p:cNvPr id="62" name="TextBox 62"/>
            <p:cNvSpPr txBox="1"/>
            <p:nvPr/>
          </p:nvSpPr>
          <p:spPr>
            <a:xfrm>
              <a:off x="0" y="1016743"/>
              <a:ext cx="9643662" cy="654051"/>
            </a:xfrm>
            <a:prstGeom prst="rect">
              <a:avLst/>
            </a:prstGeom>
          </p:spPr>
          <p:txBody>
            <a:bodyPr lIns="0" tIns="0" rIns="0" bIns="0" rtlCol="0" anchor="t">
              <a:spAutoFit/>
            </a:bodyPr>
            <a:lstStyle/>
            <a:p>
              <a:pPr>
                <a:lnSpc>
                  <a:spcPts val="4199"/>
                </a:lnSpc>
              </a:pPr>
              <a:r>
                <a:rPr lang="en-US" sz="2999" spc="89">
                  <a:solidFill>
                    <a:srgbClr val="191919"/>
                  </a:solidFill>
                  <a:latin typeface="Aileron"/>
                </a:rPr>
                <a:t>GO GRILL ANGKRINGAN</a:t>
              </a:r>
            </a:p>
          </p:txBody>
        </p:sp>
      </p:grpSp>
      <p:grpSp>
        <p:nvGrpSpPr>
          <p:cNvPr id="63" name="Group 63"/>
          <p:cNvGrpSpPr/>
          <p:nvPr/>
        </p:nvGrpSpPr>
        <p:grpSpPr>
          <a:xfrm>
            <a:off x="8866676" y="2684992"/>
            <a:ext cx="3154541" cy="1680210"/>
            <a:chOff x="0" y="0"/>
            <a:chExt cx="4206054" cy="2240281"/>
          </a:xfrm>
        </p:grpSpPr>
        <p:sp>
          <p:nvSpPr>
            <p:cNvPr id="64" name="TextBox 64"/>
            <p:cNvSpPr txBox="1"/>
            <p:nvPr/>
          </p:nvSpPr>
          <p:spPr>
            <a:xfrm>
              <a:off x="0" y="-47625"/>
              <a:ext cx="4206054"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8,12,16</a:t>
              </a:r>
            </a:p>
          </p:txBody>
        </p:sp>
        <p:sp>
          <p:nvSpPr>
            <p:cNvPr id="65" name="TextBox 65"/>
            <p:cNvSpPr txBox="1"/>
            <p:nvPr/>
          </p:nvSpPr>
          <p:spPr>
            <a:xfrm>
              <a:off x="0" y="575945"/>
              <a:ext cx="4206054" cy="16643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Evaluasi perkembangan usahan Go Grill Angkringan</a:t>
              </a:r>
            </a:p>
          </p:txBody>
        </p:sp>
      </p:grpSp>
      <p:grpSp>
        <p:nvGrpSpPr>
          <p:cNvPr id="66" name="Group 66"/>
          <p:cNvGrpSpPr/>
          <p:nvPr/>
        </p:nvGrpSpPr>
        <p:grpSpPr>
          <a:xfrm>
            <a:off x="4100983" y="1355930"/>
            <a:ext cx="2457578" cy="1251585"/>
            <a:chOff x="0" y="0"/>
            <a:chExt cx="3276771" cy="1668781"/>
          </a:xfrm>
        </p:grpSpPr>
        <p:sp>
          <p:nvSpPr>
            <p:cNvPr id="67" name="TextBox 67"/>
            <p:cNvSpPr txBox="1"/>
            <p:nvPr/>
          </p:nvSpPr>
          <p:spPr>
            <a:xfrm>
              <a:off x="0" y="-47625"/>
              <a:ext cx="3276771" cy="525145"/>
            </a:xfrm>
            <a:prstGeom prst="rect">
              <a:avLst/>
            </a:prstGeom>
          </p:spPr>
          <p:txBody>
            <a:bodyPr lIns="0" tIns="0" rIns="0" bIns="0" rtlCol="0" anchor="t">
              <a:spAutoFit/>
            </a:bodyPr>
            <a:lstStyle/>
            <a:p>
              <a:pPr algn="ctr">
                <a:lnSpc>
                  <a:spcPts val="3359"/>
                </a:lnSpc>
              </a:pPr>
              <a:r>
                <a:rPr lang="en-US" sz="2400">
                  <a:solidFill>
                    <a:srgbClr val="191919"/>
                  </a:solidFill>
                  <a:latin typeface="Aileron Bold"/>
                </a:rPr>
                <a:t>MINGGU 15-16</a:t>
              </a:r>
            </a:p>
          </p:txBody>
        </p:sp>
        <p:sp>
          <p:nvSpPr>
            <p:cNvPr id="68" name="TextBox 68"/>
            <p:cNvSpPr txBox="1"/>
            <p:nvPr/>
          </p:nvSpPr>
          <p:spPr>
            <a:xfrm>
              <a:off x="0" y="575945"/>
              <a:ext cx="3276771" cy="1092836"/>
            </a:xfrm>
            <a:prstGeom prst="rect">
              <a:avLst/>
            </a:prstGeom>
          </p:spPr>
          <p:txBody>
            <a:bodyPr lIns="0" tIns="0" rIns="0" bIns="0" rtlCol="0" anchor="t">
              <a:spAutoFit/>
            </a:bodyPr>
            <a:lstStyle/>
            <a:p>
              <a:pPr algn="ctr">
                <a:lnSpc>
                  <a:spcPts val="3449"/>
                </a:lnSpc>
              </a:pPr>
              <a:r>
                <a:rPr lang="en-US" sz="2299" spc="34">
                  <a:solidFill>
                    <a:srgbClr val="191919"/>
                  </a:solidFill>
                  <a:latin typeface="Aileron"/>
                </a:rPr>
                <a:t>Laporan Akhir Go Grill Angringan</a:t>
              </a:r>
            </a:p>
          </p:txBody>
        </p:sp>
      </p:grpSp>
      <p:grpSp>
        <p:nvGrpSpPr>
          <p:cNvPr id="69" name="Group 69"/>
          <p:cNvGrpSpPr/>
          <p:nvPr/>
        </p:nvGrpSpPr>
        <p:grpSpPr>
          <a:xfrm>
            <a:off x="17026979" y="0"/>
            <a:ext cx="1019285" cy="1364316"/>
            <a:chOff x="0" y="0"/>
            <a:chExt cx="660400" cy="883948"/>
          </a:xfrm>
        </p:grpSpPr>
        <p:sp>
          <p:nvSpPr>
            <p:cNvPr id="70" name="Freeform 70"/>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71" name="TextBox 71"/>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
        <p:nvSpPr>
          <p:cNvPr id="72" name="AutoShape 33"/>
          <p:cNvSpPr/>
          <p:nvPr/>
        </p:nvSpPr>
        <p:spPr>
          <a:xfrm flipH="1">
            <a:off x="13442347" y="5111033"/>
            <a:ext cx="1092301" cy="1"/>
          </a:xfrm>
          <a:prstGeom prst="line">
            <a:avLst/>
          </a:prstGeom>
          <a:ln w="47625" cap="flat">
            <a:solidFill>
              <a:srgbClr val="644A30"/>
            </a:solidFill>
            <a:prstDash val="solid"/>
            <a:headEnd type="oval" w="lg" len="lg"/>
            <a:tailEnd type="none" w="sm" len="sm"/>
          </a:ln>
        </p:spPr>
        <p:txBody>
          <a:bodyPr/>
          <a:lstStyle/>
          <a:p>
            <a:endParaRPr lang="en-US"/>
          </a:p>
        </p:txBody>
      </p:sp>
      <p:sp>
        <p:nvSpPr>
          <p:cNvPr id="73" name="AutoShape 40"/>
          <p:cNvSpPr/>
          <p:nvPr/>
        </p:nvSpPr>
        <p:spPr>
          <a:xfrm flipH="1">
            <a:off x="4100982" y="5111034"/>
            <a:ext cx="824975" cy="0"/>
          </a:xfrm>
          <a:prstGeom prst="line">
            <a:avLst/>
          </a:prstGeom>
          <a:ln w="47625" cap="flat">
            <a:solidFill>
              <a:srgbClr val="B77650"/>
            </a:solidFill>
            <a:prstDash val="solid"/>
            <a:headEnd type="none" w="sm" len="sm"/>
            <a:tailEnd type="oval" w="lg" len="lg"/>
          </a:ln>
        </p:spPr>
        <p:txBody>
          <a:bodyPr/>
          <a:lstStyle/>
          <a:p>
            <a:endParaRPr lang="en-US"/>
          </a:p>
        </p:txBody>
      </p:sp>
      <p:sp>
        <p:nvSpPr>
          <p:cNvPr id="74" name="AutoShape 4"/>
          <p:cNvSpPr/>
          <p:nvPr/>
        </p:nvSpPr>
        <p:spPr>
          <a:xfrm>
            <a:off x="5069802" y="5177902"/>
            <a:ext cx="15275" cy="3030843"/>
          </a:xfrm>
          <a:prstGeom prst="line">
            <a:avLst/>
          </a:prstGeom>
          <a:ln w="57150" cap="flat">
            <a:solidFill>
              <a:srgbClr val="EDF0F2"/>
            </a:solidFill>
            <a:prstDash val="solid"/>
            <a:headEnd type="none" w="sm" len="sm"/>
            <a:tailEnd type="none" w="sm" len="sm"/>
          </a:ln>
        </p:spPr>
        <p:txBody>
          <a:bodyPr/>
          <a:lstStyle/>
          <a:p>
            <a:endParaRPr lang="en-US"/>
          </a:p>
        </p:txBody>
      </p:sp>
      <p:sp>
        <p:nvSpPr>
          <p:cNvPr id="75" name="AutoShape 40"/>
          <p:cNvSpPr/>
          <p:nvPr/>
        </p:nvSpPr>
        <p:spPr>
          <a:xfrm flipH="1">
            <a:off x="4129386" y="8208745"/>
            <a:ext cx="824975" cy="0"/>
          </a:xfrm>
          <a:prstGeom prst="line">
            <a:avLst/>
          </a:prstGeom>
          <a:ln w="47625" cap="flat">
            <a:solidFill>
              <a:srgbClr val="B77650"/>
            </a:solidFill>
            <a:prstDash val="solid"/>
            <a:headEnd type="none" w="sm" len="sm"/>
            <a:tailEnd type="oval" w="lg" len="lg"/>
          </a:ln>
        </p:spPr>
        <p:txBody>
          <a:bodyPr/>
          <a:lstStyle/>
          <a:p>
            <a:endParaRPr lang="en-US"/>
          </a:p>
        </p:txBody>
      </p:sp>
      <p:sp>
        <p:nvSpPr>
          <p:cNvPr id="76" name="AutoShape 35"/>
          <p:cNvSpPr/>
          <p:nvPr/>
        </p:nvSpPr>
        <p:spPr>
          <a:xfrm>
            <a:off x="7594198" y="5211265"/>
            <a:ext cx="0" cy="693055"/>
          </a:xfrm>
          <a:prstGeom prst="line">
            <a:avLst/>
          </a:prstGeom>
          <a:ln w="47625" cap="flat">
            <a:solidFill>
              <a:srgbClr val="9B7147"/>
            </a:solidFill>
            <a:prstDash val="solid"/>
            <a:headEnd type="none" w="sm" len="sm"/>
            <a:tailEnd type="oval" w="lg" len="lg"/>
          </a:ln>
        </p:spPr>
        <p:txBody>
          <a:bodyPr/>
          <a:lstStyle/>
          <a:p>
            <a:endParaRPr lang="en-US"/>
          </a:p>
        </p:txBody>
      </p:sp>
      <p:sp>
        <p:nvSpPr>
          <p:cNvPr id="77" name="AutoShape 35"/>
          <p:cNvSpPr/>
          <p:nvPr/>
        </p:nvSpPr>
        <p:spPr>
          <a:xfrm>
            <a:off x="10684860" y="5239668"/>
            <a:ext cx="0" cy="693055"/>
          </a:xfrm>
          <a:prstGeom prst="line">
            <a:avLst/>
          </a:prstGeom>
          <a:ln w="47625" cap="flat">
            <a:solidFill>
              <a:srgbClr val="9B7147"/>
            </a:solidFill>
            <a:prstDash val="solid"/>
            <a:headEnd type="none" w="sm" len="sm"/>
            <a:tailEnd type="oval" w="lg" len="lg"/>
          </a:ln>
        </p:spPr>
        <p:txBody>
          <a:bodyPr/>
          <a:lstStyle/>
          <a:p>
            <a:endParaRPr lang="en-US"/>
          </a:p>
        </p:txBody>
      </p:sp>
      <p:sp>
        <p:nvSpPr>
          <p:cNvPr id="78" name="AutoShape 33"/>
          <p:cNvSpPr/>
          <p:nvPr/>
        </p:nvSpPr>
        <p:spPr>
          <a:xfrm flipH="1">
            <a:off x="13375069" y="1905522"/>
            <a:ext cx="1092301" cy="1"/>
          </a:xfrm>
          <a:prstGeom prst="line">
            <a:avLst/>
          </a:prstGeom>
          <a:ln w="47625" cap="flat">
            <a:solidFill>
              <a:srgbClr val="644A30"/>
            </a:solidFill>
            <a:prstDash val="solid"/>
            <a:headEnd type="oval" w="lg" len="lg"/>
            <a:tailEnd type="none" w="sm" len="sm"/>
          </a:ln>
        </p:spPr>
        <p:txBody>
          <a:bodyPr/>
          <a:lstStyle/>
          <a:p>
            <a:endParaRPr lang="en-US"/>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anim calcmode="lin" valueType="num">
                                      <p:cBhvr>
                                        <p:cTn id="93" dur="1000" fill="hold"/>
                                        <p:tgtEl>
                                          <p:spTgt spid="44"/>
                                        </p:tgtEl>
                                        <p:attrNameLst>
                                          <p:attrName>ppt_x</p:attrName>
                                        </p:attrNameLst>
                                      </p:cBhvr>
                                      <p:tavLst>
                                        <p:tav tm="0">
                                          <p:val>
                                            <p:strVal val="#ppt_x"/>
                                          </p:val>
                                        </p:tav>
                                        <p:tav tm="100000">
                                          <p:val>
                                            <p:strVal val="#ppt_x"/>
                                          </p:val>
                                        </p:tav>
                                      </p:tavLst>
                                    </p:anim>
                                    <p:anim calcmode="lin" valueType="num">
                                      <p:cBhvr>
                                        <p:cTn id="94" dur="1000" fill="hold"/>
                                        <p:tgtEl>
                                          <p:spTgt spid="4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1000"/>
                                        <p:tgtEl>
                                          <p:spTgt spid="45"/>
                                        </p:tgtEl>
                                      </p:cBhvr>
                                    </p:animEffect>
                                    <p:anim calcmode="lin" valueType="num">
                                      <p:cBhvr>
                                        <p:cTn id="98" dur="1000" fill="hold"/>
                                        <p:tgtEl>
                                          <p:spTgt spid="45"/>
                                        </p:tgtEl>
                                        <p:attrNameLst>
                                          <p:attrName>ppt_x</p:attrName>
                                        </p:attrNameLst>
                                      </p:cBhvr>
                                      <p:tavLst>
                                        <p:tav tm="0">
                                          <p:val>
                                            <p:strVal val="#ppt_x"/>
                                          </p:val>
                                        </p:tav>
                                        <p:tav tm="100000">
                                          <p:val>
                                            <p:strVal val="#ppt_x"/>
                                          </p:val>
                                        </p:tav>
                                      </p:tavLst>
                                    </p:anim>
                                    <p:anim calcmode="lin" valueType="num">
                                      <p:cBhvr>
                                        <p:cTn id="99" dur="1000" fill="hold"/>
                                        <p:tgtEl>
                                          <p:spTgt spid="4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1000"/>
                                        <p:tgtEl>
                                          <p:spTgt spid="57"/>
                                        </p:tgtEl>
                                      </p:cBhvr>
                                    </p:animEffect>
                                    <p:anim calcmode="lin" valueType="num">
                                      <p:cBhvr>
                                        <p:cTn id="118" dur="1000" fill="hold"/>
                                        <p:tgtEl>
                                          <p:spTgt spid="57"/>
                                        </p:tgtEl>
                                        <p:attrNameLst>
                                          <p:attrName>ppt_x</p:attrName>
                                        </p:attrNameLst>
                                      </p:cBhvr>
                                      <p:tavLst>
                                        <p:tav tm="0">
                                          <p:val>
                                            <p:strVal val="#ppt_x"/>
                                          </p:val>
                                        </p:tav>
                                        <p:tav tm="100000">
                                          <p:val>
                                            <p:strVal val="#ppt_x"/>
                                          </p:val>
                                        </p:tav>
                                      </p:tavLst>
                                    </p:anim>
                                    <p:anim calcmode="lin" valueType="num">
                                      <p:cBhvr>
                                        <p:cTn id="119" dur="1000" fill="hold"/>
                                        <p:tgtEl>
                                          <p:spTgt spid="5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1000"/>
                                        <p:tgtEl>
                                          <p:spTgt spid="60"/>
                                        </p:tgtEl>
                                      </p:cBhvr>
                                    </p:animEffect>
                                    <p:anim calcmode="lin" valueType="num">
                                      <p:cBhvr>
                                        <p:cTn id="123" dur="1000" fill="hold"/>
                                        <p:tgtEl>
                                          <p:spTgt spid="60"/>
                                        </p:tgtEl>
                                        <p:attrNameLst>
                                          <p:attrName>ppt_x</p:attrName>
                                        </p:attrNameLst>
                                      </p:cBhvr>
                                      <p:tavLst>
                                        <p:tav tm="0">
                                          <p:val>
                                            <p:strVal val="#ppt_x"/>
                                          </p:val>
                                        </p:tav>
                                        <p:tav tm="100000">
                                          <p:val>
                                            <p:strVal val="#ppt_x"/>
                                          </p:val>
                                        </p:tav>
                                      </p:tavLst>
                                    </p:anim>
                                    <p:anim calcmode="lin" valueType="num">
                                      <p:cBhvr>
                                        <p:cTn id="124" dur="1000" fill="hold"/>
                                        <p:tgtEl>
                                          <p:spTgt spid="60"/>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1000"/>
                                        <p:tgtEl>
                                          <p:spTgt spid="63"/>
                                        </p:tgtEl>
                                      </p:cBhvr>
                                    </p:animEffect>
                                    <p:anim calcmode="lin" valueType="num">
                                      <p:cBhvr>
                                        <p:cTn id="128" dur="1000" fill="hold"/>
                                        <p:tgtEl>
                                          <p:spTgt spid="63"/>
                                        </p:tgtEl>
                                        <p:attrNameLst>
                                          <p:attrName>ppt_x</p:attrName>
                                        </p:attrNameLst>
                                      </p:cBhvr>
                                      <p:tavLst>
                                        <p:tav tm="0">
                                          <p:val>
                                            <p:strVal val="#ppt_x"/>
                                          </p:val>
                                        </p:tav>
                                        <p:tav tm="100000">
                                          <p:val>
                                            <p:strVal val="#ppt_x"/>
                                          </p:val>
                                        </p:tav>
                                      </p:tavLst>
                                    </p:anim>
                                    <p:anim calcmode="lin" valueType="num">
                                      <p:cBhvr>
                                        <p:cTn id="129" dur="1000" fill="hold"/>
                                        <p:tgtEl>
                                          <p:spTgt spid="6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fade">
                                      <p:cBhvr>
                                        <p:cTn id="132" dur="1000"/>
                                        <p:tgtEl>
                                          <p:spTgt spid="66"/>
                                        </p:tgtEl>
                                      </p:cBhvr>
                                    </p:animEffect>
                                    <p:anim calcmode="lin" valueType="num">
                                      <p:cBhvr>
                                        <p:cTn id="133" dur="1000" fill="hold"/>
                                        <p:tgtEl>
                                          <p:spTgt spid="66"/>
                                        </p:tgtEl>
                                        <p:attrNameLst>
                                          <p:attrName>ppt_x</p:attrName>
                                        </p:attrNameLst>
                                      </p:cBhvr>
                                      <p:tavLst>
                                        <p:tav tm="0">
                                          <p:val>
                                            <p:strVal val="#ppt_x"/>
                                          </p:val>
                                        </p:tav>
                                        <p:tav tm="100000">
                                          <p:val>
                                            <p:strVal val="#ppt_x"/>
                                          </p:val>
                                        </p:tav>
                                      </p:tavLst>
                                    </p:anim>
                                    <p:anim calcmode="lin" valueType="num">
                                      <p:cBhvr>
                                        <p:cTn id="134" dur="1000" fill="hold"/>
                                        <p:tgtEl>
                                          <p:spTgt spid="66"/>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1000"/>
                                        <p:tgtEl>
                                          <p:spTgt spid="69"/>
                                        </p:tgtEl>
                                      </p:cBhvr>
                                    </p:animEffect>
                                    <p:anim calcmode="lin" valueType="num">
                                      <p:cBhvr>
                                        <p:cTn id="138" dur="1000" fill="hold"/>
                                        <p:tgtEl>
                                          <p:spTgt spid="69"/>
                                        </p:tgtEl>
                                        <p:attrNameLst>
                                          <p:attrName>ppt_x</p:attrName>
                                        </p:attrNameLst>
                                      </p:cBhvr>
                                      <p:tavLst>
                                        <p:tav tm="0">
                                          <p:val>
                                            <p:strVal val="#ppt_x"/>
                                          </p:val>
                                        </p:tav>
                                        <p:tav tm="100000">
                                          <p:val>
                                            <p:strVal val="#ppt_x"/>
                                          </p:val>
                                        </p:tav>
                                      </p:tavLst>
                                    </p:anim>
                                    <p:anim calcmode="lin" valueType="num">
                                      <p:cBhvr>
                                        <p:cTn id="139" dur="1000" fill="hold"/>
                                        <p:tgtEl>
                                          <p:spTgt spid="69"/>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1000"/>
                                        <p:tgtEl>
                                          <p:spTgt spid="72"/>
                                        </p:tgtEl>
                                      </p:cBhvr>
                                    </p:animEffect>
                                    <p:anim calcmode="lin" valueType="num">
                                      <p:cBhvr>
                                        <p:cTn id="143" dur="1000" fill="hold"/>
                                        <p:tgtEl>
                                          <p:spTgt spid="72"/>
                                        </p:tgtEl>
                                        <p:attrNameLst>
                                          <p:attrName>ppt_x</p:attrName>
                                        </p:attrNameLst>
                                      </p:cBhvr>
                                      <p:tavLst>
                                        <p:tav tm="0">
                                          <p:val>
                                            <p:strVal val="#ppt_x"/>
                                          </p:val>
                                        </p:tav>
                                        <p:tav tm="100000">
                                          <p:val>
                                            <p:strVal val="#ppt_x"/>
                                          </p:val>
                                        </p:tav>
                                      </p:tavLst>
                                    </p:anim>
                                    <p:anim calcmode="lin" valueType="num">
                                      <p:cBhvr>
                                        <p:cTn id="144" dur="1000" fill="hold"/>
                                        <p:tgtEl>
                                          <p:spTgt spid="72"/>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1000"/>
                                        <p:tgtEl>
                                          <p:spTgt spid="73"/>
                                        </p:tgtEl>
                                      </p:cBhvr>
                                    </p:animEffect>
                                    <p:anim calcmode="lin" valueType="num">
                                      <p:cBhvr>
                                        <p:cTn id="148" dur="1000" fill="hold"/>
                                        <p:tgtEl>
                                          <p:spTgt spid="73"/>
                                        </p:tgtEl>
                                        <p:attrNameLst>
                                          <p:attrName>ppt_x</p:attrName>
                                        </p:attrNameLst>
                                      </p:cBhvr>
                                      <p:tavLst>
                                        <p:tav tm="0">
                                          <p:val>
                                            <p:strVal val="#ppt_x"/>
                                          </p:val>
                                        </p:tav>
                                        <p:tav tm="100000">
                                          <p:val>
                                            <p:strVal val="#ppt_x"/>
                                          </p:val>
                                        </p:tav>
                                      </p:tavLst>
                                    </p:anim>
                                    <p:anim calcmode="lin" valueType="num">
                                      <p:cBhvr>
                                        <p:cTn id="149" dur="1000" fill="hold"/>
                                        <p:tgtEl>
                                          <p:spTgt spid="73"/>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1000"/>
                                        <p:tgtEl>
                                          <p:spTgt spid="74"/>
                                        </p:tgtEl>
                                      </p:cBhvr>
                                    </p:animEffect>
                                    <p:anim calcmode="lin" valueType="num">
                                      <p:cBhvr>
                                        <p:cTn id="153" dur="1000" fill="hold"/>
                                        <p:tgtEl>
                                          <p:spTgt spid="74"/>
                                        </p:tgtEl>
                                        <p:attrNameLst>
                                          <p:attrName>ppt_x</p:attrName>
                                        </p:attrNameLst>
                                      </p:cBhvr>
                                      <p:tavLst>
                                        <p:tav tm="0">
                                          <p:val>
                                            <p:strVal val="#ppt_x"/>
                                          </p:val>
                                        </p:tav>
                                        <p:tav tm="100000">
                                          <p:val>
                                            <p:strVal val="#ppt_x"/>
                                          </p:val>
                                        </p:tav>
                                      </p:tavLst>
                                    </p:anim>
                                    <p:anim calcmode="lin" valueType="num">
                                      <p:cBhvr>
                                        <p:cTn id="154" dur="1000" fill="hold"/>
                                        <p:tgtEl>
                                          <p:spTgt spid="74"/>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1000"/>
                                        <p:tgtEl>
                                          <p:spTgt spid="75"/>
                                        </p:tgtEl>
                                      </p:cBhvr>
                                    </p:animEffect>
                                    <p:anim calcmode="lin" valueType="num">
                                      <p:cBhvr>
                                        <p:cTn id="158" dur="1000" fill="hold"/>
                                        <p:tgtEl>
                                          <p:spTgt spid="75"/>
                                        </p:tgtEl>
                                        <p:attrNameLst>
                                          <p:attrName>ppt_x</p:attrName>
                                        </p:attrNameLst>
                                      </p:cBhvr>
                                      <p:tavLst>
                                        <p:tav tm="0">
                                          <p:val>
                                            <p:strVal val="#ppt_x"/>
                                          </p:val>
                                        </p:tav>
                                        <p:tav tm="100000">
                                          <p:val>
                                            <p:strVal val="#ppt_x"/>
                                          </p:val>
                                        </p:tav>
                                      </p:tavLst>
                                    </p:anim>
                                    <p:anim calcmode="lin" valueType="num">
                                      <p:cBhvr>
                                        <p:cTn id="159" dur="1000" fill="hold"/>
                                        <p:tgtEl>
                                          <p:spTgt spid="75"/>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1000"/>
                                        <p:tgtEl>
                                          <p:spTgt spid="76"/>
                                        </p:tgtEl>
                                      </p:cBhvr>
                                    </p:animEffect>
                                    <p:anim calcmode="lin" valueType="num">
                                      <p:cBhvr>
                                        <p:cTn id="163" dur="1000" fill="hold"/>
                                        <p:tgtEl>
                                          <p:spTgt spid="76"/>
                                        </p:tgtEl>
                                        <p:attrNameLst>
                                          <p:attrName>ppt_x</p:attrName>
                                        </p:attrNameLst>
                                      </p:cBhvr>
                                      <p:tavLst>
                                        <p:tav tm="0">
                                          <p:val>
                                            <p:strVal val="#ppt_x"/>
                                          </p:val>
                                        </p:tav>
                                        <p:tav tm="100000">
                                          <p:val>
                                            <p:strVal val="#ppt_x"/>
                                          </p:val>
                                        </p:tav>
                                      </p:tavLst>
                                    </p:anim>
                                    <p:anim calcmode="lin" valueType="num">
                                      <p:cBhvr>
                                        <p:cTn id="164" dur="1000" fill="hold"/>
                                        <p:tgtEl>
                                          <p:spTgt spid="76"/>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fade">
                                      <p:cBhvr>
                                        <p:cTn id="167" dur="1000"/>
                                        <p:tgtEl>
                                          <p:spTgt spid="77"/>
                                        </p:tgtEl>
                                      </p:cBhvr>
                                    </p:animEffect>
                                    <p:anim calcmode="lin" valueType="num">
                                      <p:cBhvr>
                                        <p:cTn id="168" dur="1000" fill="hold"/>
                                        <p:tgtEl>
                                          <p:spTgt spid="77"/>
                                        </p:tgtEl>
                                        <p:attrNameLst>
                                          <p:attrName>ppt_x</p:attrName>
                                        </p:attrNameLst>
                                      </p:cBhvr>
                                      <p:tavLst>
                                        <p:tav tm="0">
                                          <p:val>
                                            <p:strVal val="#ppt_x"/>
                                          </p:val>
                                        </p:tav>
                                        <p:tav tm="100000">
                                          <p:val>
                                            <p:strVal val="#ppt_x"/>
                                          </p:val>
                                        </p:tav>
                                      </p:tavLst>
                                    </p:anim>
                                    <p:anim calcmode="lin" valueType="num">
                                      <p:cBhvr>
                                        <p:cTn id="169" dur="1000" fill="hold"/>
                                        <p:tgtEl>
                                          <p:spTgt spid="7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78"/>
                                        </p:tgtEl>
                                        <p:attrNameLst>
                                          <p:attrName>style.visibility</p:attrName>
                                        </p:attrNameLst>
                                      </p:cBhvr>
                                      <p:to>
                                        <p:strVal val="visible"/>
                                      </p:to>
                                    </p:set>
                                    <p:animEffect transition="in" filter="fade">
                                      <p:cBhvr>
                                        <p:cTn id="172" dur="1000"/>
                                        <p:tgtEl>
                                          <p:spTgt spid="78"/>
                                        </p:tgtEl>
                                      </p:cBhvr>
                                    </p:animEffect>
                                    <p:anim calcmode="lin" valueType="num">
                                      <p:cBhvr>
                                        <p:cTn id="173" dur="1000" fill="hold"/>
                                        <p:tgtEl>
                                          <p:spTgt spid="78"/>
                                        </p:tgtEl>
                                        <p:attrNameLst>
                                          <p:attrName>ppt_x</p:attrName>
                                        </p:attrNameLst>
                                      </p:cBhvr>
                                      <p:tavLst>
                                        <p:tav tm="0">
                                          <p:val>
                                            <p:strVal val="#ppt_x"/>
                                          </p:val>
                                        </p:tav>
                                        <p:tav tm="100000">
                                          <p:val>
                                            <p:strVal val="#ppt_x"/>
                                          </p:val>
                                        </p:tav>
                                      </p:tavLst>
                                    </p:anim>
                                    <p:anim calcmode="lin" valueType="num">
                                      <p:cBhvr>
                                        <p:cTn id="17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grpSp>
        <p:nvGrpSpPr>
          <p:cNvPr id="2" name="Group 2"/>
          <p:cNvGrpSpPr/>
          <p:nvPr/>
        </p:nvGrpSpPr>
        <p:grpSpPr>
          <a:xfrm>
            <a:off x="2044472" y="3135796"/>
            <a:ext cx="1701190" cy="1701183"/>
            <a:chOff x="0" y="0"/>
            <a:chExt cx="6350000" cy="6349975"/>
          </a:xfrm>
        </p:grpSpPr>
        <p:sp>
          <p:nvSpPr>
            <p:cNvPr id="3" name="Freeform 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16666" b="-16666"/>
              </a:stretch>
            </a:blipFill>
          </p:spPr>
          <p:txBody>
            <a:bodyPr/>
            <a:lstStyle/>
            <a:p>
              <a:endParaRPr lang="en-US"/>
            </a:p>
          </p:txBody>
        </p:sp>
      </p:grpSp>
      <p:grpSp>
        <p:nvGrpSpPr>
          <p:cNvPr id="4" name="Group 4"/>
          <p:cNvGrpSpPr/>
          <p:nvPr/>
        </p:nvGrpSpPr>
        <p:grpSpPr>
          <a:xfrm>
            <a:off x="4054906" y="3343591"/>
            <a:ext cx="4618529" cy="594048"/>
            <a:chOff x="0" y="0"/>
            <a:chExt cx="3159626" cy="406400"/>
          </a:xfrm>
        </p:grpSpPr>
        <p:sp>
          <p:nvSpPr>
            <p:cNvPr id="5" name="Freeform 5"/>
            <p:cNvSpPr/>
            <p:nvPr/>
          </p:nvSpPr>
          <p:spPr>
            <a:xfrm>
              <a:off x="0" y="0"/>
              <a:ext cx="3159626" cy="406400"/>
            </a:xfrm>
            <a:custGeom>
              <a:avLst/>
              <a:gdLst/>
              <a:ahLst/>
              <a:cxnLst/>
              <a:rect l="l" t="t" r="r" b="b"/>
              <a:pathLst>
                <a:path w="3159626" h="406400">
                  <a:moveTo>
                    <a:pt x="2956426" y="0"/>
                  </a:moveTo>
                  <a:cubicBezTo>
                    <a:pt x="3068650" y="0"/>
                    <a:pt x="3159626" y="90976"/>
                    <a:pt x="3159626" y="203200"/>
                  </a:cubicBezTo>
                  <a:cubicBezTo>
                    <a:pt x="3159626" y="315424"/>
                    <a:pt x="3068650" y="406400"/>
                    <a:pt x="2956426" y="406400"/>
                  </a:cubicBezTo>
                  <a:lnTo>
                    <a:pt x="203200" y="406400"/>
                  </a:lnTo>
                  <a:cubicBezTo>
                    <a:pt x="90976" y="406400"/>
                    <a:pt x="0" y="315424"/>
                    <a:pt x="0" y="203200"/>
                  </a:cubicBezTo>
                  <a:cubicBezTo>
                    <a:pt x="0" y="90976"/>
                    <a:pt x="90976" y="0"/>
                    <a:pt x="203200" y="0"/>
                  </a:cubicBezTo>
                  <a:close/>
                </a:path>
              </a:pathLst>
            </a:custGeom>
            <a:solidFill>
              <a:srgbClr val="004AAD"/>
            </a:solidFill>
          </p:spPr>
          <p:txBody>
            <a:bodyPr/>
            <a:lstStyle/>
            <a:p>
              <a:endParaRPr lang="en-US"/>
            </a:p>
          </p:txBody>
        </p:sp>
        <p:sp>
          <p:nvSpPr>
            <p:cNvPr id="6" name="TextBox 6"/>
            <p:cNvSpPr txBox="1"/>
            <p:nvPr/>
          </p:nvSpPr>
          <p:spPr>
            <a:xfrm>
              <a:off x="0" y="-28575"/>
              <a:ext cx="3159626" cy="434975"/>
            </a:xfrm>
            <a:prstGeom prst="rect">
              <a:avLst/>
            </a:prstGeom>
          </p:spPr>
          <p:txBody>
            <a:bodyPr lIns="47315" tIns="47315" rIns="47315" bIns="47315" rtlCol="0" anchor="ctr"/>
            <a:lstStyle/>
            <a:p>
              <a:pPr algn="ctr">
                <a:lnSpc>
                  <a:spcPts val="2099"/>
                </a:lnSpc>
              </a:pPr>
              <a:endParaRPr/>
            </a:p>
          </p:txBody>
        </p:sp>
      </p:grpSp>
      <p:sp>
        <p:nvSpPr>
          <p:cNvPr id="7" name="Freeform 7"/>
          <p:cNvSpPr/>
          <p:nvPr/>
        </p:nvSpPr>
        <p:spPr>
          <a:xfrm>
            <a:off x="8096203" y="3465870"/>
            <a:ext cx="349490" cy="349490"/>
          </a:xfrm>
          <a:custGeom>
            <a:avLst/>
            <a:gdLst/>
            <a:ahLst/>
            <a:cxnLst/>
            <a:rect l="l" t="t" r="r" b="b"/>
            <a:pathLst>
              <a:path w="349490" h="349490">
                <a:moveTo>
                  <a:pt x="0" y="0"/>
                </a:moveTo>
                <a:lnTo>
                  <a:pt x="349490" y="0"/>
                </a:lnTo>
                <a:lnTo>
                  <a:pt x="349490" y="349490"/>
                </a:lnTo>
                <a:lnTo>
                  <a:pt x="0" y="3494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120497" y="6193431"/>
            <a:ext cx="1701190" cy="1701183"/>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t="-21135" b="-21135"/>
              </a:stretch>
            </a:blipFill>
          </p:spPr>
          <p:txBody>
            <a:bodyPr/>
            <a:lstStyle/>
            <a:p>
              <a:endParaRPr lang="en-US"/>
            </a:p>
          </p:txBody>
        </p:sp>
      </p:grpSp>
      <p:grpSp>
        <p:nvGrpSpPr>
          <p:cNvPr id="10" name="Group 10"/>
          <p:cNvGrpSpPr/>
          <p:nvPr/>
        </p:nvGrpSpPr>
        <p:grpSpPr>
          <a:xfrm>
            <a:off x="4126487" y="6140848"/>
            <a:ext cx="4618529" cy="594048"/>
            <a:chOff x="0" y="0"/>
            <a:chExt cx="3159626" cy="406400"/>
          </a:xfrm>
        </p:grpSpPr>
        <p:sp>
          <p:nvSpPr>
            <p:cNvPr id="11" name="Freeform 11"/>
            <p:cNvSpPr/>
            <p:nvPr/>
          </p:nvSpPr>
          <p:spPr>
            <a:xfrm>
              <a:off x="0" y="0"/>
              <a:ext cx="3159626" cy="406400"/>
            </a:xfrm>
            <a:custGeom>
              <a:avLst/>
              <a:gdLst/>
              <a:ahLst/>
              <a:cxnLst/>
              <a:rect l="l" t="t" r="r" b="b"/>
              <a:pathLst>
                <a:path w="3159626" h="406400">
                  <a:moveTo>
                    <a:pt x="2956426" y="0"/>
                  </a:moveTo>
                  <a:cubicBezTo>
                    <a:pt x="3068650" y="0"/>
                    <a:pt x="3159626" y="90976"/>
                    <a:pt x="3159626" y="203200"/>
                  </a:cubicBezTo>
                  <a:cubicBezTo>
                    <a:pt x="3159626" y="315424"/>
                    <a:pt x="3068650" y="406400"/>
                    <a:pt x="2956426" y="406400"/>
                  </a:cubicBezTo>
                  <a:lnTo>
                    <a:pt x="203200" y="406400"/>
                  </a:lnTo>
                  <a:cubicBezTo>
                    <a:pt x="90976" y="406400"/>
                    <a:pt x="0" y="315424"/>
                    <a:pt x="0" y="203200"/>
                  </a:cubicBezTo>
                  <a:cubicBezTo>
                    <a:pt x="0" y="90976"/>
                    <a:pt x="90976" y="0"/>
                    <a:pt x="203200" y="0"/>
                  </a:cubicBezTo>
                  <a:close/>
                </a:path>
              </a:pathLst>
            </a:custGeom>
            <a:solidFill>
              <a:srgbClr val="3D8161"/>
            </a:solidFill>
          </p:spPr>
          <p:txBody>
            <a:bodyPr/>
            <a:lstStyle/>
            <a:p>
              <a:endParaRPr lang="en-US"/>
            </a:p>
          </p:txBody>
        </p:sp>
        <p:sp>
          <p:nvSpPr>
            <p:cNvPr id="12" name="TextBox 12"/>
            <p:cNvSpPr txBox="1"/>
            <p:nvPr/>
          </p:nvSpPr>
          <p:spPr>
            <a:xfrm>
              <a:off x="0" y="-28575"/>
              <a:ext cx="3159626" cy="434975"/>
            </a:xfrm>
            <a:prstGeom prst="rect">
              <a:avLst/>
            </a:prstGeom>
          </p:spPr>
          <p:txBody>
            <a:bodyPr lIns="47315" tIns="47315" rIns="47315" bIns="47315" rtlCol="0" anchor="ctr"/>
            <a:lstStyle/>
            <a:p>
              <a:pPr algn="ctr">
                <a:lnSpc>
                  <a:spcPts val="2099"/>
                </a:lnSpc>
              </a:pPr>
              <a:endParaRPr/>
            </a:p>
          </p:txBody>
        </p:sp>
      </p:grpSp>
      <p:sp>
        <p:nvSpPr>
          <p:cNvPr id="13" name="Freeform 13"/>
          <p:cNvSpPr/>
          <p:nvPr/>
        </p:nvSpPr>
        <p:spPr>
          <a:xfrm>
            <a:off x="8096203" y="6247478"/>
            <a:ext cx="349490" cy="349490"/>
          </a:xfrm>
          <a:custGeom>
            <a:avLst/>
            <a:gdLst/>
            <a:ahLst/>
            <a:cxnLst/>
            <a:rect l="l" t="t" r="r" b="b"/>
            <a:pathLst>
              <a:path w="349490" h="349490">
                <a:moveTo>
                  <a:pt x="0" y="0"/>
                </a:moveTo>
                <a:lnTo>
                  <a:pt x="349490" y="0"/>
                </a:lnTo>
                <a:lnTo>
                  <a:pt x="349490" y="349490"/>
                </a:lnTo>
                <a:lnTo>
                  <a:pt x="0" y="349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9267515" y="3135796"/>
            <a:ext cx="1701190" cy="1701183"/>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t="-38932" b="-38932"/>
              </a:stretch>
            </a:blipFill>
          </p:spPr>
          <p:txBody>
            <a:bodyPr/>
            <a:lstStyle/>
            <a:p>
              <a:endParaRPr lang="en-US"/>
            </a:p>
          </p:txBody>
        </p:sp>
      </p:grpSp>
      <p:grpSp>
        <p:nvGrpSpPr>
          <p:cNvPr id="16" name="Group 16"/>
          <p:cNvGrpSpPr/>
          <p:nvPr/>
        </p:nvGrpSpPr>
        <p:grpSpPr>
          <a:xfrm>
            <a:off x="11277948" y="3343591"/>
            <a:ext cx="4618529" cy="594048"/>
            <a:chOff x="0" y="0"/>
            <a:chExt cx="3159626" cy="406400"/>
          </a:xfrm>
        </p:grpSpPr>
        <p:sp>
          <p:nvSpPr>
            <p:cNvPr id="17" name="Freeform 17"/>
            <p:cNvSpPr/>
            <p:nvPr/>
          </p:nvSpPr>
          <p:spPr>
            <a:xfrm>
              <a:off x="0" y="0"/>
              <a:ext cx="3159626" cy="406400"/>
            </a:xfrm>
            <a:custGeom>
              <a:avLst/>
              <a:gdLst/>
              <a:ahLst/>
              <a:cxnLst/>
              <a:rect l="l" t="t" r="r" b="b"/>
              <a:pathLst>
                <a:path w="3159626" h="406400">
                  <a:moveTo>
                    <a:pt x="2956426" y="0"/>
                  </a:moveTo>
                  <a:cubicBezTo>
                    <a:pt x="3068650" y="0"/>
                    <a:pt x="3159626" y="90976"/>
                    <a:pt x="3159626" y="203200"/>
                  </a:cubicBezTo>
                  <a:cubicBezTo>
                    <a:pt x="3159626" y="315424"/>
                    <a:pt x="3068650" y="406400"/>
                    <a:pt x="2956426" y="406400"/>
                  </a:cubicBezTo>
                  <a:lnTo>
                    <a:pt x="203200" y="406400"/>
                  </a:lnTo>
                  <a:cubicBezTo>
                    <a:pt x="90976" y="406400"/>
                    <a:pt x="0" y="315424"/>
                    <a:pt x="0" y="203200"/>
                  </a:cubicBezTo>
                  <a:cubicBezTo>
                    <a:pt x="0" y="90976"/>
                    <a:pt x="90976" y="0"/>
                    <a:pt x="203200" y="0"/>
                  </a:cubicBezTo>
                  <a:close/>
                </a:path>
              </a:pathLst>
            </a:custGeom>
            <a:solidFill>
              <a:srgbClr val="69418B"/>
            </a:solidFill>
          </p:spPr>
          <p:txBody>
            <a:bodyPr/>
            <a:lstStyle/>
            <a:p>
              <a:endParaRPr lang="en-US"/>
            </a:p>
          </p:txBody>
        </p:sp>
        <p:sp>
          <p:nvSpPr>
            <p:cNvPr id="18" name="TextBox 18"/>
            <p:cNvSpPr txBox="1"/>
            <p:nvPr/>
          </p:nvSpPr>
          <p:spPr>
            <a:xfrm>
              <a:off x="0" y="-28575"/>
              <a:ext cx="3159626" cy="434975"/>
            </a:xfrm>
            <a:prstGeom prst="rect">
              <a:avLst/>
            </a:prstGeom>
          </p:spPr>
          <p:txBody>
            <a:bodyPr lIns="47315" tIns="47315" rIns="47315" bIns="47315" rtlCol="0" anchor="ctr"/>
            <a:lstStyle/>
            <a:p>
              <a:pPr algn="ctr">
                <a:lnSpc>
                  <a:spcPts val="2099"/>
                </a:lnSpc>
              </a:pPr>
              <a:endParaRPr/>
            </a:p>
          </p:txBody>
        </p:sp>
      </p:grpSp>
      <p:sp>
        <p:nvSpPr>
          <p:cNvPr id="19" name="Freeform 19"/>
          <p:cNvSpPr/>
          <p:nvPr/>
        </p:nvSpPr>
        <p:spPr>
          <a:xfrm>
            <a:off x="15319245" y="3465870"/>
            <a:ext cx="349490" cy="349490"/>
          </a:xfrm>
          <a:custGeom>
            <a:avLst/>
            <a:gdLst/>
            <a:ahLst/>
            <a:cxnLst/>
            <a:rect l="l" t="t" r="r" b="b"/>
            <a:pathLst>
              <a:path w="349490" h="349490">
                <a:moveTo>
                  <a:pt x="0" y="0"/>
                </a:moveTo>
                <a:lnTo>
                  <a:pt x="349490" y="0"/>
                </a:lnTo>
                <a:lnTo>
                  <a:pt x="349490" y="349490"/>
                </a:lnTo>
                <a:lnTo>
                  <a:pt x="0" y="3494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0" name="Group 20"/>
          <p:cNvGrpSpPr/>
          <p:nvPr/>
        </p:nvGrpSpPr>
        <p:grpSpPr>
          <a:xfrm>
            <a:off x="9315140" y="6125199"/>
            <a:ext cx="1701190" cy="1701183"/>
            <a:chOff x="0" y="0"/>
            <a:chExt cx="6350000" cy="6349975"/>
          </a:xfrm>
        </p:grpSpPr>
        <p:sp>
          <p:nvSpPr>
            <p:cNvPr id="21" name="Freeform 2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t="-16666" b="-16666"/>
              </a:stretch>
            </a:blipFill>
          </p:spPr>
          <p:txBody>
            <a:bodyPr/>
            <a:lstStyle/>
            <a:p>
              <a:endParaRPr lang="en-US"/>
            </a:p>
          </p:txBody>
        </p:sp>
      </p:grpSp>
      <p:grpSp>
        <p:nvGrpSpPr>
          <p:cNvPr id="22" name="Group 22"/>
          <p:cNvGrpSpPr/>
          <p:nvPr/>
        </p:nvGrpSpPr>
        <p:grpSpPr>
          <a:xfrm>
            <a:off x="11452693" y="6125199"/>
            <a:ext cx="4618529" cy="594048"/>
            <a:chOff x="0" y="0"/>
            <a:chExt cx="3159626" cy="406400"/>
          </a:xfrm>
        </p:grpSpPr>
        <p:sp>
          <p:nvSpPr>
            <p:cNvPr id="23" name="Freeform 23"/>
            <p:cNvSpPr/>
            <p:nvPr/>
          </p:nvSpPr>
          <p:spPr>
            <a:xfrm>
              <a:off x="0" y="0"/>
              <a:ext cx="3159626" cy="406400"/>
            </a:xfrm>
            <a:custGeom>
              <a:avLst/>
              <a:gdLst/>
              <a:ahLst/>
              <a:cxnLst/>
              <a:rect l="l" t="t" r="r" b="b"/>
              <a:pathLst>
                <a:path w="3159626" h="406400">
                  <a:moveTo>
                    <a:pt x="2956426" y="0"/>
                  </a:moveTo>
                  <a:cubicBezTo>
                    <a:pt x="3068650" y="0"/>
                    <a:pt x="3159626" y="90976"/>
                    <a:pt x="3159626" y="203200"/>
                  </a:cubicBezTo>
                  <a:cubicBezTo>
                    <a:pt x="3159626" y="315424"/>
                    <a:pt x="3068650" y="406400"/>
                    <a:pt x="2956426" y="406400"/>
                  </a:cubicBezTo>
                  <a:lnTo>
                    <a:pt x="203200" y="406400"/>
                  </a:lnTo>
                  <a:cubicBezTo>
                    <a:pt x="90976" y="406400"/>
                    <a:pt x="0" y="315424"/>
                    <a:pt x="0" y="203200"/>
                  </a:cubicBezTo>
                  <a:cubicBezTo>
                    <a:pt x="0" y="90976"/>
                    <a:pt x="90976" y="0"/>
                    <a:pt x="203200" y="0"/>
                  </a:cubicBezTo>
                  <a:close/>
                </a:path>
              </a:pathLst>
            </a:custGeom>
            <a:solidFill>
              <a:srgbClr val="DC6874"/>
            </a:solidFill>
          </p:spPr>
          <p:txBody>
            <a:bodyPr/>
            <a:lstStyle/>
            <a:p>
              <a:endParaRPr lang="en-US"/>
            </a:p>
          </p:txBody>
        </p:sp>
        <p:sp>
          <p:nvSpPr>
            <p:cNvPr id="24" name="TextBox 24"/>
            <p:cNvSpPr txBox="1"/>
            <p:nvPr/>
          </p:nvSpPr>
          <p:spPr>
            <a:xfrm>
              <a:off x="0" y="-28575"/>
              <a:ext cx="3159626" cy="434975"/>
            </a:xfrm>
            <a:prstGeom prst="rect">
              <a:avLst/>
            </a:prstGeom>
          </p:spPr>
          <p:txBody>
            <a:bodyPr lIns="47315" tIns="47315" rIns="47315" bIns="47315" rtlCol="0" anchor="ctr"/>
            <a:lstStyle/>
            <a:p>
              <a:pPr algn="ctr">
                <a:lnSpc>
                  <a:spcPts val="2099"/>
                </a:lnSpc>
              </a:pPr>
              <a:endParaRPr/>
            </a:p>
          </p:txBody>
        </p:sp>
      </p:grpSp>
      <p:sp>
        <p:nvSpPr>
          <p:cNvPr id="25" name="Freeform 25"/>
          <p:cNvSpPr/>
          <p:nvPr/>
        </p:nvSpPr>
        <p:spPr>
          <a:xfrm>
            <a:off x="15319245" y="6263127"/>
            <a:ext cx="349490" cy="349490"/>
          </a:xfrm>
          <a:custGeom>
            <a:avLst/>
            <a:gdLst/>
            <a:ahLst/>
            <a:cxnLst/>
            <a:rect l="l" t="t" r="r" b="b"/>
            <a:pathLst>
              <a:path w="349490" h="349490">
                <a:moveTo>
                  <a:pt x="0" y="0"/>
                </a:moveTo>
                <a:lnTo>
                  <a:pt x="349490" y="0"/>
                </a:lnTo>
                <a:lnTo>
                  <a:pt x="349490" y="349490"/>
                </a:lnTo>
                <a:lnTo>
                  <a:pt x="0" y="3494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6" name="TextBox 26"/>
          <p:cNvSpPr txBox="1"/>
          <p:nvPr/>
        </p:nvSpPr>
        <p:spPr>
          <a:xfrm>
            <a:off x="4126487" y="6896821"/>
            <a:ext cx="4836227" cy="2148205"/>
          </a:xfrm>
          <a:prstGeom prst="rect">
            <a:avLst/>
          </a:prstGeom>
        </p:spPr>
        <p:txBody>
          <a:bodyPr lIns="0" tIns="0" rIns="0" bIns="0" rtlCol="0" anchor="t">
            <a:spAutoFit/>
          </a:bodyPr>
          <a:lstStyle/>
          <a:p>
            <a:pPr marL="561339" lvl="1" indent="-280669">
              <a:lnSpc>
                <a:spcPts val="3379"/>
              </a:lnSpc>
              <a:buFont typeface="Arial"/>
              <a:buChar char="•"/>
            </a:pPr>
            <a:r>
              <a:rPr lang="en-US" sz="2599">
                <a:solidFill>
                  <a:srgbClr val="FFFFFF"/>
                </a:solidFill>
                <a:latin typeface="Poppins"/>
              </a:rPr>
              <a:t>Pengadaan &amp; Penyiapan Bahan Habis Pakai</a:t>
            </a:r>
          </a:p>
          <a:p>
            <a:pPr marL="561339" lvl="1" indent="-280669">
              <a:lnSpc>
                <a:spcPts val="3379"/>
              </a:lnSpc>
              <a:buFont typeface="Arial"/>
              <a:buChar char="•"/>
            </a:pPr>
            <a:r>
              <a:rPr lang="en-US" sz="2599">
                <a:solidFill>
                  <a:srgbClr val="FFFFFF"/>
                </a:solidFill>
                <a:latin typeface="Poppins"/>
              </a:rPr>
              <a:t>Penataan Lokasi</a:t>
            </a:r>
          </a:p>
          <a:p>
            <a:pPr marL="561339" lvl="1" indent="-280669">
              <a:lnSpc>
                <a:spcPts val="3379"/>
              </a:lnSpc>
              <a:buFont typeface="Arial"/>
              <a:buChar char="•"/>
            </a:pPr>
            <a:r>
              <a:rPr lang="en-US" sz="2599">
                <a:solidFill>
                  <a:srgbClr val="FFFFFF"/>
                </a:solidFill>
                <a:latin typeface="Poppins"/>
              </a:rPr>
              <a:t>Publikasi</a:t>
            </a:r>
          </a:p>
          <a:p>
            <a:pPr marL="561339" lvl="1" indent="-280669">
              <a:lnSpc>
                <a:spcPts val="3379"/>
              </a:lnSpc>
              <a:buFont typeface="Arial"/>
              <a:buChar char="•"/>
            </a:pPr>
            <a:r>
              <a:rPr lang="en-US" sz="2599">
                <a:solidFill>
                  <a:srgbClr val="FFFFFF"/>
                </a:solidFill>
                <a:latin typeface="Poppins"/>
              </a:rPr>
              <a:t>Pembuatan Makanan</a:t>
            </a:r>
          </a:p>
        </p:txBody>
      </p:sp>
      <p:sp>
        <p:nvSpPr>
          <p:cNvPr id="27" name="TextBox 27"/>
          <p:cNvSpPr txBox="1"/>
          <p:nvPr/>
        </p:nvSpPr>
        <p:spPr>
          <a:xfrm>
            <a:off x="11368755" y="6996398"/>
            <a:ext cx="6066158" cy="2063750"/>
          </a:xfrm>
          <a:prstGeom prst="rect">
            <a:avLst/>
          </a:prstGeom>
        </p:spPr>
        <p:txBody>
          <a:bodyPr lIns="0" tIns="0" rIns="0" bIns="0" rtlCol="0" anchor="t">
            <a:spAutoFit/>
          </a:bodyPr>
          <a:lstStyle/>
          <a:p>
            <a:pPr marL="539749" lvl="1" indent="-269875">
              <a:lnSpc>
                <a:spcPts val="3249"/>
              </a:lnSpc>
              <a:buFont typeface="Arial"/>
              <a:buChar char="•"/>
            </a:pPr>
            <a:r>
              <a:rPr lang="en-US" sz="2499">
                <a:solidFill>
                  <a:srgbClr val="FFFFFF"/>
                </a:solidFill>
                <a:latin typeface="Poppins"/>
              </a:rPr>
              <a:t>Monitoring Pengadaan &amp; Penyiapan peralatan/bahan</a:t>
            </a:r>
          </a:p>
          <a:p>
            <a:pPr marL="539749" lvl="1" indent="-269875">
              <a:lnSpc>
                <a:spcPts val="3249"/>
              </a:lnSpc>
              <a:buFont typeface="Arial"/>
              <a:buChar char="•"/>
            </a:pPr>
            <a:r>
              <a:rPr lang="en-US" sz="2499">
                <a:solidFill>
                  <a:srgbClr val="FFFFFF"/>
                </a:solidFill>
                <a:latin typeface="Poppins"/>
              </a:rPr>
              <a:t>Kasir</a:t>
            </a:r>
          </a:p>
          <a:p>
            <a:pPr marL="539749" lvl="1" indent="-269875">
              <a:lnSpc>
                <a:spcPts val="3249"/>
              </a:lnSpc>
              <a:buFont typeface="Arial"/>
              <a:buChar char="•"/>
            </a:pPr>
            <a:r>
              <a:rPr lang="en-US" sz="2499">
                <a:solidFill>
                  <a:srgbClr val="FFFFFF"/>
                </a:solidFill>
                <a:latin typeface="Poppins"/>
              </a:rPr>
              <a:t>Publikasi</a:t>
            </a:r>
          </a:p>
          <a:p>
            <a:pPr marL="539749" lvl="1" indent="-269875">
              <a:lnSpc>
                <a:spcPts val="3249"/>
              </a:lnSpc>
              <a:buFont typeface="Arial"/>
              <a:buChar char="•"/>
            </a:pPr>
            <a:r>
              <a:rPr lang="en-US" sz="2499">
                <a:solidFill>
                  <a:srgbClr val="FFFFFF"/>
                </a:solidFill>
                <a:latin typeface="Poppins"/>
              </a:rPr>
              <a:t>Pembuatan minuman</a:t>
            </a:r>
          </a:p>
        </p:txBody>
      </p:sp>
      <p:grpSp>
        <p:nvGrpSpPr>
          <p:cNvPr id="28" name="Group 28"/>
          <p:cNvGrpSpPr/>
          <p:nvPr/>
        </p:nvGrpSpPr>
        <p:grpSpPr>
          <a:xfrm>
            <a:off x="17026979" y="0"/>
            <a:ext cx="1019285" cy="1364316"/>
            <a:chOff x="0" y="0"/>
            <a:chExt cx="660400" cy="883948"/>
          </a:xfrm>
        </p:grpSpPr>
        <p:sp>
          <p:nvSpPr>
            <p:cNvPr id="29" name="Freeform 29"/>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30" name="TextBox 30"/>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
        <p:nvSpPr>
          <p:cNvPr id="34" name="TextBox 34"/>
          <p:cNvSpPr txBox="1"/>
          <p:nvPr/>
        </p:nvSpPr>
        <p:spPr>
          <a:xfrm>
            <a:off x="3953960" y="1036050"/>
            <a:ext cx="10380079" cy="1427397"/>
          </a:xfrm>
          <a:prstGeom prst="rect">
            <a:avLst/>
          </a:prstGeom>
        </p:spPr>
        <p:txBody>
          <a:bodyPr lIns="0" tIns="0" rIns="0" bIns="0" rtlCol="0" anchor="t">
            <a:spAutoFit/>
          </a:bodyPr>
          <a:lstStyle/>
          <a:p>
            <a:pPr algn="ctr">
              <a:lnSpc>
                <a:spcPts val="11624"/>
              </a:lnSpc>
              <a:spcBef>
                <a:spcPct val="0"/>
              </a:spcBef>
            </a:pPr>
            <a:r>
              <a:rPr lang="en-US" sz="8303">
                <a:solidFill>
                  <a:srgbClr val="FFFFFF"/>
                </a:solidFill>
                <a:latin typeface="Inter Bold"/>
              </a:rPr>
              <a:t>OUR TEAM </a:t>
            </a:r>
          </a:p>
        </p:txBody>
      </p:sp>
      <p:sp>
        <p:nvSpPr>
          <p:cNvPr id="35" name="TextBox 35"/>
          <p:cNvSpPr txBox="1"/>
          <p:nvPr/>
        </p:nvSpPr>
        <p:spPr>
          <a:xfrm>
            <a:off x="4378236" y="3456025"/>
            <a:ext cx="3717967" cy="356292"/>
          </a:xfrm>
          <a:prstGeom prst="rect">
            <a:avLst/>
          </a:prstGeom>
        </p:spPr>
        <p:txBody>
          <a:bodyPr lIns="0" tIns="0" rIns="0" bIns="0" rtlCol="0" anchor="t">
            <a:spAutoFit/>
          </a:bodyPr>
          <a:lstStyle/>
          <a:p>
            <a:pPr>
              <a:lnSpc>
                <a:spcPts val="2769"/>
              </a:lnSpc>
            </a:pPr>
            <a:r>
              <a:rPr lang="en-US" sz="2130">
                <a:solidFill>
                  <a:srgbClr val="F6F3EE"/>
                </a:solidFill>
                <a:latin typeface="Poppins"/>
              </a:rPr>
              <a:t>SHERIN YULIANA ARIFIYANTI</a:t>
            </a:r>
          </a:p>
        </p:txBody>
      </p:sp>
      <p:sp>
        <p:nvSpPr>
          <p:cNvPr id="36" name="TextBox 36"/>
          <p:cNvSpPr txBox="1"/>
          <p:nvPr/>
        </p:nvSpPr>
        <p:spPr>
          <a:xfrm>
            <a:off x="4615950" y="6240676"/>
            <a:ext cx="3130763" cy="356292"/>
          </a:xfrm>
          <a:prstGeom prst="rect">
            <a:avLst/>
          </a:prstGeom>
        </p:spPr>
        <p:txBody>
          <a:bodyPr lIns="0" tIns="0" rIns="0" bIns="0" rtlCol="0" anchor="t">
            <a:spAutoFit/>
          </a:bodyPr>
          <a:lstStyle/>
          <a:p>
            <a:pPr>
              <a:lnSpc>
                <a:spcPts val="2769"/>
              </a:lnSpc>
            </a:pPr>
            <a:r>
              <a:rPr lang="en-US" sz="2130">
                <a:solidFill>
                  <a:srgbClr val="F6F3EE"/>
                </a:solidFill>
                <a:latin typeface="Poppins"/>
              </a:rPr>
              <a:t>BRENDA RISKI SAFITRI</a:t>
            </a:r>
          </a:p>
        </p:txBody>
      </p:sp>
      <p:sp>
        <p:nvSpPr>
          <p:cNvPr id="37" name="TextBox 37"/>
          <p:cNvSpPr txBox="1"/>
          <p:nvPr/>
        </p:nvSpPr>
        <p:spPr>
          <a:xfrm>
            <a:off x="11601278" y="3456025"/>
            <a:ext cx="3459855" cy="356292"/>
          </a:xfrm>
          <a:prstGeom prst="rect">
            <a:avLst/>
          </a:prstGeom>
        </p:spPr>
        <p:txBody>
          <a:bodyPr lIns="0" tIns="0" rIns="0" bIns="0" rtlCol="0" anchor="t">
            <a:spAutoFit/>
          </a:bodyPr>
          <a:lstStyle/>
          <a:p>
            <a:pPr>
              <a:lnSpc>
                <a:spcPts val="2769"/>
              </a:lnSpc>
            </a:pPr>
            <a:r>
              <a:rPr lang="en-US" sz="2130">
                <a:solidFill>
                  <a:srgbClr val="F6F3EE"/>
                </a:solidFill>
                <a:latin typeface="Poppins"/>
              </a:rPr>
              <a:t>SILVIA DWI KARTINI</a:t>
            </a:r>
          </a:p>
        </p:txBody>
      </p:sp>
      <p:sp>
        <p:nvSpPr>
          <p:cNvPr id="38" name="TextBox 38"/>
          <p:cNvSpPr txBox="1"/>
          <p:nvPr/>
        </p:nvSpPr>
        <p:spPr>
          <a:xfrm>
            <a:off x="11601278" y="6209378"/>
            <a:ext cx="3130763" cy="356292"/>
          </a:xfrm>
          <a:prstGeom prst="rect">
            <a:avLst/>
          </a:prstGeom>
        </p:spPr>
        <p:txBody>
          <a:bodyPr lIns="0" tIns="0" rIns="0" bIns="0" rtlCol="0" anchor="t">
            <a:spAutoFit/>
          </a:bodyPr>
          <a:lstStyle/>
          <a:p>
            <a:pPr>
              <a:lnSpc>
                <a:spcPts val="2769"/>
              </a:lnSpc>
            </a:pPr>
            <a:r>
              <a:rPr lang="en-US" sz="2130">
                <a:solidFill>
                  <a:srgbClr val="F6F3EE"/>
                </a:solidFill>
                <a:latin typeface="Poppins"/>
              </a:rPr>
              <a:t>JULIA MARIANA</a:t>
            </a:r>
          </a:p>
        </p:txBody>
      </p:sp>
      <p:sp>
        <p:nvSpPr>
          <p:cNvPr id="39" name="TextBox 39"/>
          <p:cNvSpPr txBox="1"/>
          <p:nvPr/>
        </p:nvSpPr>
        <p:spPr>
          <a:xfrm>
            <a:off x="4126487" y="4097354"/>
            <a:ext cx="5017513" cy="1719580"/>
          </a:xfrm>
          <a:prstGeom prst="rect">
            <a:avLst/>
          </a:prstGeom>
        </p:spPr>
        <p:txBody>
          <a:bodyPr lIns="0" tIns="0" rIns="0" bIns="0" rtlCol="0" anchor="t">
            <a:spAutoFit/>
          </a:bodyPr>
          <a:lstStyle/>
          <a:p>
            <a:pPr marL="561339" lvl="1" indent="-280669">
              <a:lnSpc>
                <a:spcPts val="3379"/>
              </a:lnSpc>
              <a:buFont typeface="Arial"/>
              <a:buChar char="•"/>
            </a:pPr>
            <a:r>
              <a:rPr lang="en-US" sz="2599" dirty="0" err="1">
                <a:solidFill>
                  <a:srgbClr val="FFFFFF"/>
                </a:solidFill>
                <a:latin typeface="Poppins"/>
              </a:rPr>
              <a:t>Koordinasi</a:t>
            </a:r>
            <a:r>
              <a:rPr lang="en-US" sz="2599" dirty="0">
                <a:solidFill>
                  <a:srgbClr val="FFFFFF"/>
                </a:solidFill>
                <a:latin typeface="Poppins"/>
              </a:rPr>
              <a:t> Tim</a:t>
            </a:r>
          </a:p>
          <a:p>
            <a:pPr marL="561339" lvl="1" indent="-280669">
              <a:lnSpc>
                <a:spcPts val="3379"/>
              </a:lnSpc>
              <a:buFont typeface="Arial"/>
              <a:buChar char="•"/>
            </a:pPr>
            <a:r>
              <a:rPr lang="en-US" sz="2599" dirty="0">
                <a:solidFill>
                  <a:srgbClr val="FFFFFF"/>
                </a:solidFill>
                <a:latin typeface="Poppins"/>
              </a:rPr>
              <a:t>Survey </a:t>
            </a:r>
            <a:r>
              <a:rPr lang="en-US" sz="2599" dirty="0" err="1">
                <a:solidFill>
                  <a:srgbClr val="FFFFFF"/>
                </a:solidFill>
                <a:latin typeface="Poppins"/>
              </a:rPr>
              <a:t>tempat</a:t>
            </a:r>
            <a:r>
              <a:rPr lang="en-US" sz="2599" dirty="0">
                <a:solidFill>
                  <a:srgbClr val="FFFFFF"/>
                </a:solidFill>
                <a:latin typeface="Poppins"/>
              </a:rPr>
              <a:t> </a:t>
            </a:r>
          </a:p>
          <a:p>
            <a:pPr marL="561339" lvl="1" indent="-280669">
              <a:lnSpc>
                <a:spcPts val="3379"/>
              </a:lnSpc>
              <a:buFont typeface="Arial"/>
              <a:buChar char="•"/>
            </a:pPr>
            <a:r>
              <a:rPr lang="en-US" sz="2599" dirty="0" err="1">
                <a:solidFill>
                  <a:srgbClr val="FFFFFF"/>
                </a:solidFill>
                <a:latin typeface="Poppins"/>
              </a:rPr>
              <a:t>Penataan</a:t>
            </a:r>
            <a:r>
              <a:rPr lang="en-US" sz="2599" dirty="0">
                <a:solidFill>
                  <a:srgbClr val="FFFFFF"/>
                </a:solidFill>
                <a:latin typeface="Poppins"/>
              </a:rPr>
              <a:t> </a:t>
            </a:r>
            <a:r>
              <a:rPr lang="en-US" sz="2599" dirty="0" err="1">
                <a:solidFill>
                  <a:srgbClr val="FFFFFF"/>
                </a:solidFill>
                <a:latin typeface="Poppins"/>
              </a:rPr>
              <a:t>lokasi</a:t>
            </a:r>
            <a:r>
              <a:rPr lang="en-US" sz="2599" dirty="0">
                <a:solidFill>
                  <a:srgbClr val="FFFFFF"/>
                </a:solidFill>
                <a:latin typeface="Poppins"/>
              </a:rPr>
              <a:t> </a:t>
            </a:r>
          </a:p>
          <a:p>
            <a:pPr marL="561339" lvl="1" indent="-280669">
              <a:lnSpc>
                <a:spcPts val="3379"/>
              </a:lnSpc>
              <a:buFont typeface="Arial"/>
              <a:buChar char="•"/>
            </a:pPr>
            <a:r>
              <a:rPr lang="en-US" sz="2599" dirty="0" err="1">
                <a:solidFill>
                  <a:srgbClr val="FFFFFF"/>
                </a:solidFill>
                <a:latin typeface="Poppins"/>
              </a:rPr>
              <a:t>Evaluasi</a:t>
            </a:r>
            <a:r>
              <a:rPr lang="en-US" sz="2599" dirty="0">
                <a:solidFill>
                  <a:srgbClr val="FFFFFF"/>
                </a:solidFill>
                <a:latin typeface="Poppins"/>
              </a:rPr>
              <a:t> </a:t>
            </a:r>
            <a:r>
              <a:rPr lang="en-US" sz="2599" dirty="0" err="1">
                <a:solidFill>
                  <a:srgbClr val="FFFFFF"/>
                </a:solidFill>
                <a:latin typeface="Poppins"/>
              </a:rPr>
              <a:t>dan</a:t>
            </a:r>
            <a:r>
              <a:rPr lang="en-US" sz="2599" dirty="0">
                <a:solidFill>
                  <a:srgbClr val="FFFFFF"/>
                </a:solidFill>
                <a:latin typeface="Poppins"/>
              </a:rPr>
              <a:t> </a:t>
            </a:r>
            <a:r>
              <a:rPr lang="en-US" sz="2599" dirty="0" err="1">
                <a:solidFill>
                  <a:srgbClr val="FFFFFF"/>
                </a:solidFill>
                <a:latin typeface="Poppins"/>
              </a:rPr>
              <a:t>Laporan</a:t>
            </a:r>
            <a:r>
              <a:rPr lang="en-US" sz="2599" dirty="0">
                <a:solidFill>
                  <a:srgbClr val="FFFFFF"/>
                </a:solidFill>
                <a:latin typeface="Poppins"/>
              </a:rPr>
              <a:t> </a:t>
            </a:r>
            <a:r>
              <a:rPr lang="en-US" sz="2599" dirty="0" err="1">
                <a:solidFill>
                  <a:srgbClr val="FFFFFF"/>
                </a:solidFill>
                <a:latin typeface="Poppins"/>
              </a:rPr>
              <a:t>Akhir</a:t>
            </a:r>
            <a:endParaRPr lang="en-US" sz="2599" dirty="0">
              <a:solidFill>
                <a:srgbClr val="FFFFFF"/>
              </a:solidFill>
              <a:latin typeface="Poppins"/>
            </a:endParaRPr>
          </a:p>
        </p:txBody>
      </p:sp>
      <p:sp>
        <p:nvSpPr>
          <p:cNvPr id="40" name="TextBox 40"/>
          <p:cNvSpPr txBox="1"/>
          <p:nvPr/>
        </p:nvSpPr>
        <p:spPr>
          <a:xfrm>
            <a:off x="11277948" y="3906348"/>
            <a:ext cx="5546315" cy="2063750"/>
          </a:xfrm>
          <a:prstGeom prst="rect">
            <a:avLst/>
          </a:prstGeom>
        </p:spPr>
        <p:txBody>
          <a:bodyPr lIns="0" tIns="0" rIns="0" bIns="0" rtlCol="0" anchor="t">
            <a:spAutoFit/>
          </a:bodyPr>
          <a:lstStyle/>
          <a:p>
            <a:pPr marL="539749" lvl="1" indent="-269875">
              <a:lnSpc>
                <a:spcPts val="3249"/>
              </a:lnSpc>
              <a:buFont typeface="Arial"/>
              <a:buChar char="•"/>
            </a:pPr>
            <a:r>
              <a:rPr lang="en-US" sz="2499">
                <a:solidFill>
                  <a:srgbClr val="FFFFFF"/>
                </a:solidFill>
                <a:latin typeface="Poppins"/>
              </a:rPr>
              <a:t>Pengadaan dan Penyiapan Peralatan Penunjang</a:t>
            </a:r>
          </a:p>
          <a:p>
            <a:pPr marL="539749" lvl="1" indent="-269875">
              <a:lnSpc>
                <a:spcPts val="3249"/>
              </a:lnSpc>
              <a:buFont typeface="Arial"/>
              <a:buChar char="•"/>
            </a:pPr>
            <a:r>
              <a:rPr lang="en-US" sz="2499">
                <a:solidFill>
                  <a:srgbClr val="FFFFFF"/>
                </a:solidFill>
                <a:latin typeface="Poppins"/>
              </a:rPr>
              <a:t>Survey Tempat</a:t>
            </a:r>
          </a:p>
          <a:p>
            <a:pPr marL="539749" lvl="1" indent="-269875">
              <a:lnSpc>
                <a:spcPts val="3249"/>
              </a:lnSpc>
              <a:buFont typeface="Arial"/>
              <a:buChar char="•"/>
            </a:pPr>
            <a:r>
              <a:rPr lang="en-US" sz="2499">
                <a:solidFill>
                  <a:srgbClr val="FFFFFF"/>
                </a:solidFill>
                <a:latin typeface="Poppins"/>
              </a:rPr>
              <a:t>Publikasi</a:t>
            </a:r>
          </a:p>
          <a:p>
            <a:pPr marL="539749" lvl="1" indent="-269875">
              <a:lnSpc>
                <a:spcPts val="3249"/>
              </a:lnSpc>
              <a:buFont typeface="Arial"/>
              <a:buChar char="•"/>
            </a:pPr>
            <a:r>
              <a:rPr lang="en-US" sz="2499">
                <a:solidFill>
                  <a:srgbClr val="FFFFFF"/>
                </a:solidFill>
                <a:latin typeface="Poppins"/>
              </a:rPr>
              <a:t>Pembuatan Minuman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9188930" y="3156206"/>
            <a:ext cx="32787" cy="4691408"/>
          </a:xfrm>
          <a:prstGeom prst="line">
            <a:avLst/>
          </a:prstGeom>
          <a:ln w="38100" cap="flat">
            <a:solidFill>
              <a:srgbClr val="2A2A2A"/>
            </a:solidFill>
            <a:prstDash val="solid"/>
            <a:headEnd type="none" w="sm" len="sm"/>
            <a:tailEnd type="none" w="sm" len="sm"/>
          </a:ln>
        </p:spPr>
        <p:txBody>
          <a:bodyPr/>
          <a:lstStyle/>
          <a:p>
            <a:endParaRPr lang="en-US"/>
          </a:p>
        </p:txBody>
      </p:sp>
      <p:grpSp>
        <p:nvGrpSpPr>
          <p:cNvPr id="9" name="Group 9"/>
          <p:cNvGrpSpPr/>
          <p:nvPr/>
        </p:nvGrpSpPr>
        <p:grpSpPr>
          <a:xfrm>
            <a:off x="8791849" y="2701624"/>
            <a:ext cx="807900" cy="1042162"/>
            <a:chOff x="0" y="0"/>
            <a:chExt cx="212780" cy="274479"/>
          </a:xfrm>
        </p:grpSpPr>
        <p:sp>
          <p:nvSpPr>
            <p:cNvPr id="10" name="Freeform 10"/>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11" name="TextBox 11"/>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1</a:t>
              </a:r>
            </a:p>
          </p:txBody>
        </p:sp>
      </p:grpSp>
      <p:sp>
        <p:nvSpPr>
          <p:cNvPr id="12" name="TextBox 12"/>
          <p:cNvSpPr txBox="1"/>
          <p:nvPr/>
        </p:nvSpPr>
        <p:spPr>
          <a:xfrm>
            <a:off x="6909950" y="958549"/>
            <a:ext cx="10626672" cy="1028700"/>
          </a:xfrm>
          <a:prstGeom prst="rect">
            <a:avLst/>
          </a:prstGeom>
        </p:spPr>
        <p:txBody>
          <a:bodyPr lIns="0" tIns="0" rIns="0" bIns="0" rtlCol="0" anchor="t">
            <a:spAutoFit/>
          </a:bodyPr>
          <a:lstStyle/>
          <a:p>
            <a:pPr>
              <a:lnSpc>
                <a:spcPts val="8400"/>
              </a:lnSpc>
            </a:pPr>
            <a:r>
              <a:rPr lang="en-US" sz="6000">
                <a:solidFill>
                  <a:srgbClr val="000000"/>
                </a:solidFill>
                <a:latin typeface="Fahkwang"/>
              </a:rPr>
              <a:t>OBJECTIVE &amp; STRATEGI</a:t>
            </a:r>
          </a:p>
        </p:txBody>
      </p:sp>
      <p:sp>
        <p:nvSpPr>
          <p:cNvPr id="13" name="TextBox 13"/>
          <p:cNvSpPr txBox="1"/>
          <p:nvPr/>
        </p:nvSpPr>
        <p:spPr>
          <a:xfrm>
            <a:off x="10242628" y="2653999"/>
            <a:ext cx="6989197" cy="17367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Go Grill Angkringan akan melakukan pengelolaan yang baik untuk mencapai keberlanjutan dan menjaga kelangsungan bisnis. </a:t>
            </a:r>
          </a:p>
        </p:txBody>
      </p:sp>
      <p:sp>
        <p:nvSpPr>
          <p:cNvPr id="14" name="TextBox 14"/>
          <p:cNvSpPr txBox="1"/>
          <p:nvPr/>
        </p:nvSpPr>
        <p:spPr>
          <a:xfrm>
            <a:off x="10270103" y="4705913"/>
            <a:ext cx="6989197" cy="17367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Go Grill Angkringan akan menghasilkan strategi yang efektif untuk meningkatkan penjualan dan mengatasi persaingan dengan angkringan lain </a:t>
            </a:r>
          </a:p>
        </p:txBody>
      </p:sp>
      <p:sp>
        <p:nvSpPr>
          <p:cNvPr id="15" name="TextBox 15"/>
          <p:cNvSpPr txBox="1"/>
          <p:nvPr/>
        </p:nvSpPr>
        <p:spPr>
          <a:xfrm>
            <a:off x="10242628" y="6757827"/>
            <a:ext cx="6989197" cy="17367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Dalam penggunaan sistem pengendalian manajemen akan membantu usaha Go Grill Angkringan dalam mengoptimalkan operasional </a:t>
            </a:r>
          </a:p>
        </p:txBody>
      </p:sp>
      <p:grpSp>
        <p:nvGrpSpPr>
          <p:cNvPr id="16" name="Group 16"/>
          <p:cNvGrpSpPr/>
          <p:nvPr/>
        </p:nvGrpSpPr>
        <p:grpSpPr>
          <a:xfrm>
            <a:off x="8791849" y="4753538"/>
            <a:ext cx="807900" cy="1042162"/>
            <a:chOff x="0" y="0"/>
            <a:chExt cx="212780" cy="274479"/>
          </a:xfrm>
        </p:grpSpPr>
        <p:sp>
          <p:nvSpPr>
            <p:cNvPr id="17" name="Freeform 17"/>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18" name="TextBox 18"/>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2</a:t>
              </a:r>
            </a:p>
          </p:txBody>
        </p:sp>
      </p:grpSp>
      <p:grpSp>
        <p:nvGrpSpPr>
          <p:cNvPr id="19" name="Group 19"/>
          <p:cNvGrpSpPr/>
          <p:nvPr/>
        </p:nvGrpSpPr>
        <p:grpSpPr>
          <a:xfrm>
            <a:off x="8817768" y="6805452"/>
            <a:ext cx="807900" cy="1042162"/>
            <a:chOff x="0" y="0"/>
            <a:chExt cx="212780" cy="274479"/>
          </a:xfrm>
        </p:grpSpPr>
        <p:sp>
          <p:nvSpPr>
            <p:cNvPr id="20" name="Freeform 20"/>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21" name="TextBox 21"/>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3</a:t>
              </a:r>
            </a:p>
          </p:txBody>
        </p:sp>
      </p:grpSp>
      <p:sp>
        <p:nvSpPr>
          <p:cNvPr id="22" name="Freeform 22"/>
          <p:cNvSpPr/>
          <p:nvPr/>
        </p:nvSpPr>
        <p:spPr>
          <a:xfrm>
            <a:off x="0" y="3156206"/>
            <a:ext cx="7918636" cy="6162139"/>
          </a:xfrm>
          <a:custGeom>
            <a:avLst/>
            <a:gdLst/>
            <a:ahLst/>
            <a:cxnLst/>
            <a:rect l="l" t="t" r="r" b="b"/>
            <a:pathLst>
              <a:path w="7918636" h="6162139">
                <a:moveTo>
                  <a:pt x="0" y="0"/>
                </a:moveTo>
                <a:lnTo>
                  <a:pt x="7918636" y="0"/>
                </a:lnTo>
                <a:lnTo>
                  <a:pt x="7918636" y="6162139"/>
                </a:lnTo>
                <a:lnTo>
                  <a:pt x="0" y="61621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3" name="Group 23"/>
          <p:cNvGrpSpPr/>
          <p:nvPr/>
        </p:nvGrpSpPr>
        <p:grpSpPr>
          <a:xfrm>
            <a:off x="17026979" y="0"/>
            <a:ext cx="1019285" cy="1364316"/>
            <a:chOff x="0" y="0"/>
            <a:chExt cx="660400" cy="883948"/>
          </a:xfrm>
        </p:grpSpPr>
        <p:sp>
          <p:nvSpPr>
            <p:cNvPr id="24" name="Freeform 24"/>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25" name="TextBox 25"/>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grpSp>
        <p:nvGrpSpPr>
          <p:cNvPr id="26" name="Group 2"/>
          <p:cNvGrpSpPr/>
          <p:nvPr/>
        </p:nvGrpSpPr>
        <p:grpSpPr>
          <a:xfrm>
            <a:off x="-19096" y="8276730"/>
            <a:ext cx="18307095" cy="2034624"/>
            <a:chOff x="0" y="-38100"/>
            <a:chExt cx="4821622" cy="455769"/>
          </a:xfrm>
        </p:grpSpPr>
        <p:sp>
          <p:nvSpPr>
            <p:cNvPr id="27" name="Freeform 3"/>
            <p:cNvSpPr/>
            <p:nvPr/>
          </p:nvSpPr>
          <p:spPr>
            <a:xfrm>
              <a:off x="5029" y="125304"/>
              <a:ext cx="4816593" cy="292365"/>
            </a:xfrm>
            <a:custGeom>
              <a:avLst/>
              <a:gdLst/>
              <a:ahLst/>
              <a:cxnLst/>
              <a:rect l="l" t="t" r="r" b="b"/>
              <a:pathLst>
                <a:path w="2678351" h="403679">
                  <a:moveTo>
                    <a:pt x="0" y="0"/>
                  </a:moveTo>
                  <a:lnTo>
                    <a:pt x="2678351" y="0"/>
                  </a:lnTo>
                  <a:lnTo>
                    <a:pt x="2678351" y="403679"/>
                  </a:lnTo>
                  <a:lnTo>
                    <a:pt x="0" y="403679"/>
                  </a:lnTo>
                  <a:close/>
                </a:path>
              </a:pathLst>
            </a:custGeom>
            <a:solidFill>
              <a:srgbClr val="E4CD98"/>
            </a:solidFill>
          </p:spPr>
          <p:txBody>
            <a:bodyPr/>
            <a:lstStyle/>
            <a:p>
              <a:endParaRPr lang="en-US"/>
            </a:p>
          </p:txBody>
        </p:sp>
        <p:sp>
          <p:nvSpPr>
            <p:cNvPr id="28" name="TextBox 4"/>
            <p:cNvSpPr txBox="1"/>
            <p:nvPr/>
          </p:nvSpPr>
          <p:spPr>
            <a:xfrm>
              <a:off x="0" y="-38100"/>
              <a:ext cx="2678351" cy="441779"/>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9188930" y="3156206"/>
            <a:ext cx="32787" cy="4691408"/>
          </a:xfrm>
          <a:prstGeom prst="line">
            <a:avLst/>
          </a:prstGeom>
          <a:ln w="38100" cap="flat">
            <a:solidFill>
              <a:srgbClr val="2A2A2A"/>
            </a:solidFill>
            <a:prstDash val="solid"/>
            <a:headEnd type="none" w="sm" len="sm"/>
            <a:tailEnd type="none" w="sm" len="sm"/>
          </a:ln>
        </p:spPr>
        <p:txBody>
          <a:bodyPr/>
          <a:lstStyle/>
          <a:p>
            <a:endParaRPr lang="en-US"/>
          </a:p>
        </p:txBody>
      </p:sp>
      <p:grpSp>
        <p:nvGrpSpPr>
          <p:cNvPr id="9" name="Group 9"/>
          <p:cNvGrpSpPr/>
          <p:nvPr/>
        </p:nvGrpSpPr>
        <p:grpSpPr>
          <a:xfrm>
            <a:off x="8791849" y="2701624"/>
            <a:ext cx="807900" cy="1042162"/>
            <a:chOff x="0" y="0"/>
            <a:chExt cx="212780" cy="274479"/>
          </a:xfrm>
        </p:grpSpPr>
        <p:sp>
          <p:nvSpPr>
            <p:cNvPr id="10" name="Freeform 10"/>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11" name="TextBox 11"/>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4</a:t>
              </a:r>
            </a:p>
          </p:txBody>
        </p:sp>
      </p:grpSp>
      <p:sp>
        <p:nvSpPr>
          <p:cNvPr id="12" name="TextBox 12"/>
          <p:cNvSpPr txBox="1"/>
          <p:nvPr/>
        </p:nvSpPr>
        <p:spPr>
          <a:xfrm>
            <a:off x="6909950" y="958549"/>
            <a:ext cx="10626672" cy="1028700"/>
          </a:xfrm>
          <a:prstGeom prst="rect">
            <a:avLst/>
          </a:prstGeom>
        </p:spPr>
        <p:txBody>
          <a:bodyPr lIns="0" tIns="0" rIns="0" bIns="0" rtlCol="0" anchor="t">
            <a:spAutoFit/>
          </a:bodyPr>
          <a:lstStyle/>
          <a:p>
            <a:pPr>
              <a:lnSpc>
                <a:spcPts val="8400"/>
              </a:lnSpc>
            </a:pPr>
            <a:r>
              <a:rPr lang="en-US" sz="6000" dirty="0">
                <a:solidFill>
                  <a:srgbClr val="000000"/>
                </a:solidFill>
                <a:latin typeface="Fahkwang"/>
              </a:rPr>
              <a:t>OBJECTIVE &amp; STRATEGI</a:t>
            </a:r>
          </a:p>
        </p:txBody>
      </p:sp>
      <p:sp>
        <p:nvSpPr>
          <p:cNvPr id="13" name="TextBox 13"/>
          <p:cNvSpPr txBox="1"/>
          <p:nvPr/>
        </p:nvSpPr>
        <p:spPr>
          <a:xfrm>
            <a:off x="10242628" y="2653999"/>
            <a:ext cx="7016672" cy="17367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Go Grill Angkringan akan terus memastikan kualitas produk dan pelayanan yang baik untuk menciptakan kepuasan bagi konsumen/pelanggan. </a:t>
            </a:r>
          </a:p>
        </p:txBody>
      </p:sp>
      <p:sp>
        <p:nvSpPr>
          <p:cNvPr id="14" name="TextBox 14"/>
          <p:cNvSpPr txBox="1"/>
          <p:nvPr/>
        </p:nvSpPr>
        <p:spPr>
          <a:xfrm>
            <a:off x="10270103" y="4705913"/>
            <a:ext cx="6989197" cy="17367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Go Grill Angkringan akan membangun kesadaran dan keterlibatan pelanggan dengan menawarkan produk yang menarik dan terupdate</a:t>
            </a:r>
          </a:p>
        </p:txBody>
      </p:sp>
      <p:sp>
        <p:nvSpPr>
          <p:cNvPr id="15" name="TextBox 15"/>
          <p:cNvSpPr txBox="1"/>
          <p:nvPr/>
        </p:nvSpPr>
        <p:spPr>
          <a:xfrm>
            <a:off x="10242628" y="6757827"/>
            <a:ext cx="6989197" cy="8604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Go Grill Angkringan akan membangun daya tarik dan identitas merek</a:t>
            </a:r>
          </a:p>
        </p:txBody>
      </p:sp>
      <p:grpSp>
        <p:nvGrpSpPr>
          <p:cNvPr id="16" name="Group 16"/>
          <p:cNvGrpSpPr/>
          <p:nvPr/>
        </p:nvGrpSpPr>
        <p:grpSpPr>
          <a:xfrm>
            <a:off x="8791849" y="4753538"/>
            <a:ext cx="807900" cy="1042162"/>
            <a:chOff x="0" y="0"/>
            <a:chExt cx="212780" cy="274479"/>
          </a:xfrm>
        </p:grpSpPr>
        <p:sp>
          <p:nvSpPr>
            <p:cNvPr id="17" name="Freeform 17"/>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18" name="TextBox 18"/>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5</a:t>
              </a:r>
            </a:p>
          </p:txBody>
        </p:sp>
      </p:grpSp>
      <p:grpSp>
        <p:nvGrpSpPr>
          <p:cNvPr id="19" name="Group 19"/>
          <p:cNvGrpSpPr/>
          <p:nvPr/>
        </p:nvGrpSpPr>
        <p:grpSpPr>
          <a:xfrm>
            <a:off x="8817768" y="6805452"/>
            <a:ext cx="807900" cy="1042162"/>
            <a:chOff x="0" y="0"/>
            <a:chExt cx="212780" cy="274479"/>
          </a:xfrm>
        </p:grpSpPr>
        <p:sp>
          <p:nvSpPr>
            <p:cNvPr id="20" name="Freeform 20"/>
            <p:cNvSpPr/>
            <p:nvPr/>
          </p:nvSpPr>
          <p:spPr>
            <a:xfrm>
              <a:off x="0" y="0"/>
              <a:ext cx="212780" cy="274479"/>
            </a:xfrm>
            <a:custGeom>
              <a:avLst/>
              <a:gdLst/>
              <a:ahLst/>
              <a:cxnLst/>
              <a:rect l="l" t="t" r="r" b="b"/>
              <a:pathLst>
                <a:path w="212780" h="274479">
                  <a:moveTo>
                    <a:pt x="0" y="0"/>
                  </a:moveTo>
                  <a:lnTo>
                    <a:pt x="212780" y="0"/>
                  </a:lnTo>
                  <a:lnTo>
                    <a:pt x="212780" y="274479"/>
                  </a:lnTo>
                  <a:lnTo>
                    <a:pt x="0" y="274479"/>
                  </a:lnTo>
                  <a:close/>
                </a:path>
              </a:pathLst>
            </a:custGeom>
            <a:solidFill>
              <a:srgbClr val="E9B959"/>
            </a:solidFill>
          </p:spPr>
          <p:txBody>
            <a:bodyPr/>
            <a:lstStyle/>
            <a:p>
              <a:endParaRPr lang="en-US"/>
            </a:p>
          </p:txBody>
        </p:sp>
        <p:sp>
          <p:nvSpPr>
            <p:cNvPr id="21" name="TextBox 21"/>
            <p:cNvSpPr txBox="1"/>
            <p:nvPr/>
          </p:nvSpPr>
          <p:spPr>
            <a:xfrm>
              <a:off x="0" y="-66675"/>
              <a:ext cx="212780" cy="341154"/>
            </a:xfrm>
            <a:prstGeom prst="rect">
              <a:avLst/>
            </a:prstGeom>
          </p:spPr>
          <p:txBody>
            <a:bodyPr lIns="50800" tIns="50800" rIns="50800" bIns="50800" rtlCol="0" anchor="ctr"/>
            <a:lstStyle/>
            <a:p>
              <a:pPr algn="ctr">
                <a:lnSpc>
                  <a:spcPts val="5599"/>
                </a:lnSpc>
              </a:pPr>
              <a:r>
                <a:rPr lang="en-US" sz="3999">
                  <a:solidFill>
                    <a:srgbClr val="000000"/>
                  </a:solidFill>
                  <a:latin typeface="Fahkwang Bold"/>
                </a:rPr>
                <a:t>6</a:t>
              </a:r>
            </a:p>
          </p:txBody>
        </p:sp>
      </p:grpSp>
      <p:grpSp>
        <p:nvGrpSpPr>
          <p:cNvPr id="23" name="Group 23"/>
          <p:cNvGrpSpPr/>
          <p:nvPr/>
        </p:nvGrpSpPr>
        <p:grpSpPr>
          <a:xfrm>
            <a:off x="17026979" y="0"/>
            <a:ext cx="1019285" cy="1364316"/>
            <a:chOff x="0" y="0"/>
            <a:chExt cx="660400" cy="883948"/>
          </a:xfrm>
        </p:grpSpPr>
        <p:sp>
          <p:nvSpPr>
            <p:cNvPr id="24" name="Freeform 24"/>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25" name="TextBox 25"/>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grpSp>
        <p:nvGrpSpPr>
          <p:cNvPr id="26" name="Group 2"/>
          <p:cNvGrpSpPr/>
          <p:nvPr/>
        </p:nvGrpSpPr>
        <p:grpSpPr>
          <a:xfrm>
            <a:off x="-19096" y="8276730"/>
            <a:ext cx="18307095" cy="2034624"/>
            <a:chOff x="0" y="-38100"/>
            <a:chExt cx="4821622" cy="455769"/>
          </a:xfrm>
        </p:grpSpPr>
        <p:sp>
          <p:nvSpPr>
            <p:cNvPr id="27" name="Freeform 3"/>
            <p:cNvSpPr/>
            <p:nvPr/>
          </p:nvSpPr>
          <p:spPr>
            <a:xfrm>
              <a:off x="5029" y="125304"/>
              <a:ext cx="4816593" cy="292365"/>
            </a:xfrm>
            <a:custGeom>
              <a:avLst/>
              <a:gdLst/>
              <a:ahLst/>
              <a:cxnLst/>
              <a:rect l="l" t="t" r="r" b="b"/>
              <a:pathLst>
                <a:path w="2678351" h="403679">
                  <a:moveTo>
                    <a:pt x="0" y="0"/>
                  </a:moveTo>
                  <a:lnTo>
                    <a:pt x="2678351" y="0"/>
                  </a:lnTo>
                  <a:lnTo>
                    <a:pt x="2678351" y="403679"/>
                  </a:lnTo>
                  <a:lnTo>
                    <a:pt x="0" y="403679"/>
                  </a:lnTo>
                  <a:close/>
                </a:path>
              </a:pathLst>
            </a:custGeom>
            <a:solidFill>
              <a:srgbClr val="E4CD98"/>
            </a:solidFill>
          </p:spPr>
          <p:txBody>
            <a:bodyPr/>
            <a:lstStyle/>
            <a:p>
              <a:endParaRPr lang="en-US"/>
            </a:p>
          </p:txBody>
        </p:sp>
        <p:sp>
          <p:nvSpPr>
            <p:cNvPr id="28" name="TextBox 4"/>
            <p:cNvSpPr txBox="1"/>
            <p:nvPr/>
          </p:nvSpPr>
          <p:spPr>
            <a:xfrm>
              <a:off x="0" y="-38100"/>
              <a:ext cx="2678351" cy="441779"/>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2704A"/>
        </a:solidFill>
        <a:effectLst/>
      </p:bgPr>
    </p:bg>
    <p:spTree>
      <p:nvGrpSpPr>
        <p:cNvPr id="1" name=""/>
        <p:cNvGrpSpPr/>
        <p:nvPr/>
      </p:nvGrpSpPr>
      <p:grpSpPr>
        <a:xfrm>
          <a:off x="0" y="0"/>
          <a:ext cx="0" cy="0"/>
          <a:chOff x="0" y="0"/>
          <a:chExt cx="0" cy="0"/>
        </a:xfrm>
      </p:grpSpPr>
      <p:sp>
        <p:nvSpPr>
          <p:cNvPr id="3" name="AutoShape 3"/>
          <p:cNvSpPr/>
          <p:nvPr/>
        </p:nvSpPr>
        <p:spPr>
          <a:xfrm rot="5400000">
            <a:off x="5099929" y="7055589"/>
            <a:ext cx="2537343" cy="0"/>
          </a:xfrm>
          <a:prstGeom prst="line">
            <a:avLst/>
          </a:prstGeom>
          <a:ln w="57150" cap="rnd">
            <a:solidFill>
              <a:srgbClr val="FFFFFF"/>
            </a:solidFill>
            <a:prstDash val="solid"/>
            <a:headEnd type="none" w="sm" len="sm"/>
            <a:tailEnd type="none" w="sm" len="sm"/>
          </a:ln>
        </p:spPr>
        <p:txBody>
          <a:bodyPr/>
          <a:lstStyle/>
          <a:p>
            <a:endParaRPr lang="en-US"/>
          </a:p>
        </p:txBody>
      </p:sp>
      <p:sp>
        <p:nvSpPr>
          <p:cNvPr id="4" name="AutoShape 4"/>
          <p:cNvSpPr/>
          <p:nvPr/>
        </p:nvSpPr>
        <p:spPr>
          <a:xfrm rot="5400000">
            <a:off x="11042035" y="7055589"/>
            <a:ext cx="2537343" cy="0"/>
          </a:xfrm>
          <a:prstGeom prst="line">
            <a:avLst/>
          </a:prstGeom>
          <a:ln w="57150" cap="rnd">
            <a:solidFill>
              <a:srgbClr val="FFFFFF"/>
            </a:solidFill>
            <a:prstDash val="solid"/>
            <a:headEnd type="none" w="sm" len="sm"/>
            <a:tailEnd type="none" w="sm" len="sm"/>
          </a:ln>
        </p:spPr>
        <p:txBody>
          <a:bodyPr/>
          <a:lstStyle/>
          <a:p>
            <a:endParaRPr lang="en-US"/>
          </a:p>
        </p:txBody>
      </p:sp>
      <p:grpSp>
        <p:nvGrpSpPr>
          <p:cNvPr id="5" name="Group 5"/>
          <p:cNvGrpSpPr/>
          <p:nvPr/>
        </p:nvGrpSpPr>
        <p:grpSpPr>
          <a:xfrm>
            <a:off x="991380" y="4763857"/>
            <a:ext cx="4262013" cy="4618268"/>
            <a:chOff x="0" y="0"/>
            <a:chExt cx="1122506" cy="1216334"/>
          </a:xfrm>
        </p:grpSpPr>
        <p:sp>
          <p:nvSpPr>
            <p:cNvPr id="6" name="Freeform 6"/>
            <p:cNvSpPr/>
            <p:nvPr/>
          </p:nvSpPr>
          <p:spPr>
            <a:xfrm>
              <a:off x="0" y="0"/>
              <a:ext cx="1122506" cy="1216334"/>
            </a:xfrm>
            <a:custGeom>
              <a:avLst/>
              <a:gdLst/>
              <a:ahLst/>
              <a:cxnLst/>
              <a:rect l="l" t="t" r="r" b="b"/>
              <a:pathLst>
                <a:path w="1122506" h="1216334">
                  <a:moveTo>
                    <a:pt x="0" y="0"/>
                  </a:moveTo>
                  <a:lnTo>
                    <a:pt x="1122506" y="0"/>
                  </a:lnTo>
                  <a:lnTo>
                    <a:pt x="1122506" y="1216334"/>
                  </a:lnTo>
                  <a:lnTo>
                    <a:pt x="0" y="1216334"/>
                  </a:lnTo>
                  <a:close/>
                </a:path>
              </a:pathLst>
            </a:custGeom>
            <a:solidFill>
              <a:srgbClr val="FFFFFF"/>
            </a:solidFill>
          </p:spPr>
          <p:txBody>
            <a:bodyPr/>
            <a:lstStyle/>
            <a:p>
              <a:endParaRPr lang="en-US"/>
            </a:p>
          </p:txBody>
        </p:sp>
        <p:sp>
          <p:nvSpPr>
            <p:cNvPr id="7" name="TextBox 7"/>
            <p:cNvSpPr txBox="1"/>
            <p:nvPr/>
          </p:nvSpPr>
          <p:spPr>
            <a:xfrm>
              <a:off x="0" y="-38100"/>
              <a:ext cx="1122506" cy="125443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91380" y="4763857"/>
            <a:ext cx="4262013" cy="978135"/>
            <a:chOff x="0" y="0"/>
            <a:chExt cx="1122506" cy="257616"/>
          </a:xfrm>
        </p:grpSpPr>
        <p:sp>
          <p:nvSpPr>
            <p:cNvPr id="9" name="Freeform 9"/>
            <p:cNvSpPr/>
            <p:nvPr/>
          </p:nvSpPr>
          <p:spPr>
            <a:xfrm>
              <a:off x="0" y="0"/>
              <a:ext cx="1122506" cy="257616"/>
            </a:xfrm>
            <a:custGeom>
              <a:avLst/>
              <a:gdLst/>
              <a:ahLst/>
              <a:cxnLst/>
              <a:rect l="l" t="t" r="r" b="b"/>
              <a:pathLst>
                <a:path w="1122506" h="257616">
                  <a:moveTo>
                    <a:pt x="0" y="0"/>
                  </a:moveTo>
                  <a:lnTo>
                    <a:pt x="1122506" y="0"/>
                  </a:lnTo>
                  <a:lnTo>
                    <a:pt x="1122506" y="257616"/>
                  </a:lnTo>
                  <a:lnTo>
                    <a:pt x="0" y="257616"/>
                  </a:lnTo>
                  <a:close/>
                </a:path>
              </a:pathLst>
            </a:custGeom>
            <a:solidFill>
              <a:srgbClr val="644A30"/>
            </a:solidFill>
          </p:spPr>
          <p:txBody>
            <a:bodyPr/>
            <a:lstStyle/>
            <a:p>
              <a:endParaRPr lang="en-US"/>
            </a:p>
          </p:txBody>
        </p:sp>
        <p:sp>
          <p:nvSpPr>
            <p:cNvPr id="10" name="TextBox 10"/>
            <p:cNvSpPr txBox="1"/>
            <p:nvPr/>
          </p:nvSpPr>
          <p:spPr>
            <a:xfrm>
              <a:off x="0" y="-38100"/>
              <a:ext cx="1122506" cy="29571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7284847" y="4763857"/>
            <a:ext cx="4262013" cy="4618268"/>
            <a:chOff x="0" y="0"/>
            <a:chExt cx="1122506" cy="1216334"/>
          </a:xfrm>
        </p:grpSpPr>
        <p:sp>
          <p:nvSpPr>
            <p:cNvPr id="12" name="Freeform 12"/>
            <p:cNvSpPr/>
            <p:nvPr/>
          </p:nvSpPr>
          <p:spPr>
            <a:xfrm>
              <a:off x="0" y="0"/>
              <a:ext cx="1122506" cy="1216334"/>
            </a:xfrm>
            <a:custGeom>
              <a:avLst/>
              <a:gdLst/>
              <a:ahLst/>
              <a:cxnLst/>
              <a:rect l="l" t="t" r="r" b="b"/>
              <a:pathLst>
                <a:path w="1122506" h="1216334">
                  <a:moveTo>
                    <a:pt x="0" y="0"/>
                  </a:moveTo>
                  <a:lnTo>
                    <a:pt x="1122506" y="0"/>
                  </a:lnTo>
                  <a:lnTo>
                    <a:pt x="1122506" y="1216334"/>
                  </a:lnTo>
                  <a:lnTo>
                    <a:pt x="0" y="1216334"/>
                  </a:lnTo>
                  <a:close/>
                </a:path>
              </a:pathLst>
            </a:custGeom>
            <a:solidFill>
              <a:srgbClr val="FFFFFF"/>
            </a:solidFill>
          </p:spPr>
          <p:txBody>
            <a:bodyPr/>
            <a:lstStyle/>
            <a:p>
              <a:endParaRPr lang="en-US"/>
            </a:p>
          </p:txBody>
        </p:sp>
        <p:sp>
          <p:nvSpPr>
            <p:cNvPr id="13" name="TextBox 13"/>
            <p:cNvSpPr txBox="1"/>
            <p:nvPr/>
          </p:nvSpPr>
          <p:spPr>
            <a:xfrm>
              <a:off x="0" y="-38100"/>
              <a:ext cx="1122506" cy="125443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072707" y="4763857"/>
            <a:ext cx="4262013" cy="4618268"/>
            <a:chOff x="0" y="0"/>
            <a:chExt cx="1122506" cy="1216334"/>
          </a:xfrm>
        </p:grpSpPr>
        <p:sp>
          <p:nvSpPr>
            <p:cNvPr id="15" name="Freeform 15"/>
            <p:cNvSpPr/>
            <p:nvPr/>
          </p:nvSpPr>
          <p:spPr>
            <a:xfrm>
              <a:off x="0" y="0"/>
              <a:ext cx="1122506" cy="1216334"/>
            </a:xfrm>
            <a:custGeom>
              <a:avLst/>
              <a:gdLst/>
              <a:ahLst/>
              <a:cxnLst/>
              <a:rect l="l" t="t" r="r" b="b"/>
              <a:pathLst>
                <a:path w="1122506" h="1216334">
                  <a:moveTo>
                    <a:pt x="0" y="0"/>
                  </a:moveTo>
                  <a:lnTo>
                    <a:pt x="1122506" y="0"/>
                  </a:lnTo>
                  <a:lnTo>
                    <a:pt x="1122506" y="1216334"/>
                  </a:lnTo>
                  <a:lnTo>
                    <a:pt x="0" y="1216334"/>
                  </a:lnTo>
                  <a:close/>
                </a:path>
              </a:pathLst>
            </a:custGeom>
            <a:solidFill>
              <a:srgbClr val="FFFFFF"/>
            </a:solidFill>
          </p:spPr>
          <p:txBody>
            <a:bodyPr/>
            <a:lstStyle/>
            <a:p>
              <a:endParaRPr lang="en-US"/>
            </a:p>
          </p:txBody>
        </p:sp>
        <p:sp>
          <p:nvSpPr>
            <p:cNvPr id="16" name="TextBox 16"/>
            <p:cNvSpPr txBox="1"/>
            <p:nvPr/>
          </p:nvSpPr>
          <p:spPr>
            <a:xfrm>
              <a:off x="0" y="-38100"/>
              <a:ext cx="1122506" cy="125443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284847" y="4763857"/>
            <a:ext cx="4262013" cy="978135"/>
            <a:chOff x="0" y="0"/>
            <a:chExt cx="1122506" cy="257616"/>
          </a:xfrm>
        </p:grpSpPr>
        <p:sp>
          <p:nvSpPr>
            <p:cNvPr id="18" name="Freeform 18"/>
            <p:cNvSpPr/>
            <p:nvPr/>
          </p:nvSpPr>
          <p:spPr>
            <a:xfrm>
              <a:off x="0" y="0"/>
              <a:ext cx="1122506" cy="257616"/>
            </a:xfrm>
            <a:custGeom>
              <a:avLst/>
              <a:gdLst/>
              <a:ahLst/>
              <a:cxnLst/>
              <a:rect l="l" t="t" r="r" b="b"/>
              <a:pathLst>
                <a:path w="1122506" h="257616">
                  <a:moveTo>
                    <a:pt x="0" y="0"/>
                  </a:moveTo>
                  <a:lnTo>
                    <a:pt x="1122506" y="0"/>
                  </a:lnTo>
                  <a:lnTo>
                    <a:pt x="1122506" y="257616"/>
                  </a:lnTo>
                  <a:lnTo>
                    <a:pt x="0" y="257616"/>
                  </a:lnTo>
                  <a:close/>
                </a:path>
              </a:pathLst>
            </a:custGeom>
            <a:solidFill>
              <a:srgbClr val="644A30"/>
            </a:solidFill>
          </p:spPr>
          <p:txBody>
            <a:bodyPr/>
            <a:lstStyle/>
            <a:p>
              <a:endParaRPr lang="en-US"/>
            </a:p>
          </p:txBody>
        </p:sp>
        <p:sp>
          <p:nvSpPr>
            <p:cNvPr id="19" name="TextBox 19"/>
            <p:cNvSpPr txBox="1"/>
            <p:nvPr/>
          </p:nvSpPr>
          <p:spPr>
            <a:xfrm>
              <a:off x="0" y="-38100"/>
              <a:ext cx="1122506" cy="295716"/>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3072707" y="4763857"/>
            <a:ext cx="4262013" cy="978135"/>
            <a:chOff x="0" y="0"/>
            <a:chExt cx="1122506" cy="257616"/>
          </a:xfrm>
        </p:grpSpPr>
        <p:sp>
          <p:nvSpPr>
            <p:cNvPr id="21" name="Freeform 21"/>
            <p:cNvSpPr/>
            <p:nvPr/>
          </p:nvSpPr>
          <p:spPr>
            <a:xfrm>
              <a:off x="0" y="0"/>
              <a:ext cx="1122506" cy="257616"/>
            </a:xfrm>
            <a:custGeom>
              <a:avLst/>
              <a:gdLst/>
              <a:ahLst/>
              <a:cxnLst/>
              <a:rect l="l" t="t" r="r" b="b"/>
              <a:pathLst>
                <a:path w="1122506" h="257616">
                  <a:moveTo>
                    <a:pt x="0" y="0"/>
                  </a:moveTo>
                  <a:lnTo>
                    <a:pt x="1122506" y="0"/>
                  </a:lnTo>
                  <a:lnTo>
                    <a:pt x="1122506" y="257616"/>
                  </a:lnTo>
                  <a:lnTo>
                    <a:pt x="0" y="257616"/>
                  </a:lnTo>
                  <a:close/>
                </a:path>
              </a:pathLst>
            </a:custGeom>
            <a:solidFill>
              <a:srgbClr val="644A30"/>
            </a:solidFill>
          </p:spPr>
          <p:txBody>
            <a:bodyPr/>
            <a:lstStyle/>
            <a:p>
              <a:endParaRPr lang="en-US"/>
            </a:p>
          </p:txBody>
        </p:sp>
        <p:sp>
          <p:nvSpPr>
            <p:cNvPr id="22" name="TextBox 22"/>
            <p:cNvSpPr txBox="1"/>
            <p:nvPr/>
          </p:nvSpPr>
          <p:spPr>
            <a:xfrm>
              <a:off x="0" y="-38100"/>
              <a:ext cx="1122506" cy="295716"/>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2498777" y="933114"/>
            <a:ext cx="13290445" cy="984600"/>
          </a:xfrm>
          <a:prstGeom prst="rect">
            <a:avLst/>
          </a:prstGeom>
        </p:spPr>
        <p:txBody>
          <a:bodyPr lIns="0" tIns="0" rIns="0" bIns="0" rtlCol="0" anchor="t">
            <a:spAutoFit/>
          </a:bodyPr>
          <a:lstStyle/>
          <a:p>
            <a:pPr algn="ctr">
              <a:lnSpc>
                <a:spcPts val="7373"/>
              </a:lnSpc>
            </a:pPr>
            <a:r>
              <a:rPr lang="en-US" sz="7373" spc="258">
                <a:solidFill>
                  <a:srgbClr val="FFFFFF"/>
                </a:solidFill>
                <a:latin typeface="Inter Bold"/>
              </a:rPr>
              <a:t>ASK</a:t>
            </a:r>
          </a:p>
        </p:txBody>
      </p:sp>
      <p:sp>
        <p:nvSpPr>
          <p:cNvPr id="24" name="TextBox 24"/>
          <p:cNvSpPr txBox="1"/>
          <p:nvPr/>
        </p:nvSpPr>
        <p:spPr>
          <a:xfrm>
            <a:off x="1207117" y="6031271"/>
            <a:ext cx="3351733" cy="2487861"/>
          </a:xfrm>
          <a:prstGeom prst="rect">
            <a:avLst/>
          </a:prstGeom>
        </p:spPr>
        <p:txBody>
          <a:bodyPr lIns="0" tIns="0" rIns="0" bIns="0" rtlCol="0" anchor="t">
            <a:spAutoFit/>
          </a:bodyPr>
          <a:lstStyle/>
          <a:p>
            <a:pPr algn="ctr">
              <a:lnSpc>
                <a:spcPts val="3920"/>
              </a:lnSpc>
            </a:pPr>
            <a:r>
              <a:rPr lang="en-US" sz="2800" dirty="0" err="1">
                <a:solidFill>
                  <a:srgbClr val="000000"/>
                </a:solidFill>
                <a:latin typeface="Inter"/>
              </a:rPr>
              <a:t>Rp</a:t>
            </a:r>
            <a:r>
              <a:rPr lang="en-US" sz="2800" dirty="0">
                <a:solidFill>
                  <a:srgbClr val="000000"/>
                </a:solidFill>
                <a:latin typeface="Inter"/>
              </a:rPr>
              <a:t>. 12.331.500 </a:t>
            </a:r>
            <a:r>
              <a:rPr lang="en-US" sz="2800" dirty="0" err="1">
                <a:solidFill>
                  <a:srgbClr val="000000"/>
                </a:solidFill>
                <a:latin typeface="Inter"/>
              </a:rPr>
              <a:t>Anggaran</a:t>
            </a:r>
            <a:r>
              <a:rPr lang="en-US" sz="2800" dirty="0">
                <a:solidFill>
                  <a:srgbClr val="000000"/>
                </a:solidFill>
                <a:latin typeface="Inter"/>
              </a:rPr>
              <a:t> </a:t>
            </a:r>
            <a:r>
              <a:rPr lang="en-US" sz="2800" dirty="0" err="1">
                <a:solidFill>
                  <a:srgbClr val="000000"/>
                </a:solidFill>
                <a:latin typeface="Inter"/>
              </a:rPr>
              <a:t>Biaya</a:t>
            </a:r>
            <a:endParaRPr lang="en-US" sz="2800" dirty="0">
              <a:solidFill>
                <a:srgbClr val="000000"/>
              </a:solidFill>
              <a:latin typeface="Inter"/>
            </a:endParaRPr>
          </a:p>
          <a:p>
            <a:pPr algn="ctr">
              <a:lnSpc>
                <a:spcPts val="3920"/>
              </a:lnSpc>
            </a:pPr>
            <a:r>
              <a:rPr lang="en-US" sz="2800" dirty="0">
                <a:solidFill>
                  <a:srgbClr val="000000"/>
                </a:solidFill>
                <a:latin typeface="Inter"/>
              </a:rPr>
              <a:t> </a:t>
            </a:r>
            <a:r>
              <a:rPr lang="en-US" sz="2800" dirty="0" err="1">
                <a:solidFill>
                  <a:srgbClr val="000000"/>
                </a:solidFill>
                <a:latin typeface="Inter"/>
              </a:rPr>
              <a:t>Rp</a:t>
            </a:r>
            <a:r>
              <a:rPr lang="en-US" sz="2800" dirty="0">
                <a:solidFill>
                  <a:srgbClr val="000000"/>
                </a:solidFill>
                <a:latin typeface="Inter"/>
              </a:rPr>
              <a:t>. 5.000.00 </a:t>
            </a:r>
            <a:r>
              <a:rPr lang="en-US" sz="2800" dirty="0" err="1">
                <a:solidFill>
                  <a:srgbClr val="000000"/>
                </a:solidFill>
                <a:latin typeface="Inter"/>
              </a:rPr>
              <a:t>Penggunaan</a:t>
            </a:r>
            <a:r>
              <a:rPr lang="en-US" sz="2800" dirty="0">
                <a:solidFill>
                  <a:srgbClr val="000000"/>
                </a:solidFill>
                <a:latin typeface="Inter"/>
              </a:rPr>
              <a:t>/</a:t>
            </a:r>
            <a:r>
              <a:rPr lang="en-US" sz="2800" dirty="0" err="1">
                <a:solidFill>
                  <a:srgbClr val="000000"/>
                </a:solidFill>
                <a:latin typeface="Inter"/>
              </a:rPr>
              <a:t>bulan</a:t>
            </a:r>
            <a:endParaRPr lang="en-US" sz="2800" dirty="0">
              <a:solidFill>
                <a:srgbClr val="000000"/>
              </a:solidFill>
              <a:latin typeface="Inter"/>
            </a:endParaRPr>
          </a:p>
          <a:p>
            <a:pPr>
              <a:lnSpc>
                <a:spcPts val="3840"/>
              </a:lnSpc>
            </a:pPr>
            <a:endParaRPr lang="en-US" sz="2800" dirty="0">
              <a:solidFill>
                <a:srgbClr val="000000"/>
              </a:solidFill>
              <a:latin typeface="Inter"/>
            </a:endParaRPr>
          </a:p>
        </p:txBody>
      </p:sp>
      <p:sp>
        <p:nvSpPr>
          <p:cNvPr id="25" name="TextBox 25"/>
          <p:cNvSpPr txBox="1"/>
          <p:nvPr/>
        </p:nvSpPr>
        <p:spPr>
          <a:xfrm>
            <a:off x="7847011" y="4919300"/>
            <a:ext cx="3368321" cy="833755"/>
          </a:xfrm>
          <a:prstGeom prst="rect">
            <a:avLst/>
          </a:prstGeom>
        </p:spPr>
        <p:txBody>
          <a:bodyPr lIns="0" tIns="0" rIns="0" bIns="0" rtlCol="0" anchor="t">
            <a:spAutoFit/>
          </a:bodyPr>
          <a:lstStyle/>
          <a:p>
            <a:pPr algn="ctr">
              <a:lnSpc>
                <a:spcPts val="3200"/>
              </a:lnSpc>
            </a:pPr>
            <a:r>
              <a:rPr lang="en-US" sz="3200">
                <a:solidFill>
                  <a:srgbClr val="FFFFFF"/>
                </a:solidFill>
                <a:latin typeface="Inter Bold"/>
              </a:rPr>
              <a:t>PENGGUNAAN DANA</a:t>
            </a:r>
          </a:p>
        </p:txBody>
      </p:sp>
      <p:sp>
        <p:nvSpPr>
          <p:cNvPr id="26" name="TextBox 26"/>
          <p:cNvSpPr txBox="1"/>
          <p:nvPr/>
        </p:nvSpPr>
        <p:spPr>
          <a:xfrm>
            <a:off x="13634871" y="5112022"/>
            <a:ext cx="3137686" cy="457835"/>
          </a:xfrm>
          <a:prstGeom prst="rect">
            <a:avLst/>
          </a:prstGeom>
        </p:spPr>
        <p:txBody>
          <a:bodyPr lIns="0" tIns="0" rIns="0" bIns="0" rtlCol="0" anchor="t">
            <a:spAutoFit/>
          </a:bodyPr>
          <a:lstStyle/>
          <a:p>
            <a:pPr algn="ctr">
              <a:lnSpc>
                <a:spcPts val="3399"/>
              </a:lnSpc>
            </a:pPr>
            <a:r>
              <a:rPr lang="en-US" sz="3399">
                <a:solidFill>
                  <a:srgbClr val="FFFFFF"/>
                </a:solidFill>
                <a:latin typeface="Inter Bold"/>
              </a:rPr>
              <a:t>PENDAPATAN</a:t>
            </a:r>
          </a:p>
        </p:txBody>
      </p:sp>
      <p:sp>
        <p:nvSpPr>
          <p:cNvPr id="27" name="TextBox 27"/>
          <p:cNvSpPr txBox="1"/>
          <p:nvPr/>
        </p:nvSpPr>
        <p:spPr>
          <a:xfrm>
            <a:off x="7483026" y="5748818"/>
            <a:ext cx="3808720" cy="3462655"/>
          </a:xfrm>
          <a:prstGeom prst="rect">
            <a:avLst/>
          </a:prstGeom>
        </p:spPr>
        <p:txBody>
          <a:bodyPr lIns="0" tIns="0" rIns="0" bIns="0" rtlCol="0" anchor="t">
            <a:spAutoFit/>
          </a:bodyPr>
          <a:lstStyle/>
          <a:p>
            <a:pPr algn="ctr">
              <a:lnSpc>
                <a:spcPts val="3919"/>
              </a:lnSpc>
            </a:pPr>
            <a:r>
              <a:rPr lang="en-US" sz="2799">
                <a:solidFill>
                  <a:srgbClr val="000000"/>
                </a:solidFill>
                <a:latin typeface="Inter"/>
              </a:rPr>
              <a:t> 50%  untuk pembelian bahan baku produk, 25% untuk pemasaran, 10% untuk perekrutan pekerja, 15% untuk perizinanan.</a:t>
            </a:r>
          </a:p>
        </p:txBody>
      </p:sp>
      <p:sp>
        <p:nvSpPr>
          <p:cNvPr id="28" name="TextBox 28"/>
          <p:cNvSpPr txBox="1"/>
          <p:nvPr/>
        </p:nvSpPr>
        <p:spPr>
          <a:xfrm>
            <a:off x="13329882" y="6031271"/>
            <a:ext cx="3808720" cy="2967355"/>
          </a:xfrm>
          <a:prstGeom prst="rect">
            <a:avLst/>
          </a:prstGeom>
        </p:spPr>
        <p:txBody>
          <a:bodyPr lIns="0" tIns="0" rIns="0" bIns="0" rtlCol="0" anchor="t">
            <a:spAutoFit/>
          </a:bodyPr>
          <a:lstStyle/>
          <a:p>
            <a:pPr algn="ctr">
              <a:lnSpc>
                <a:spcPts val="3919"/>
              </a:lnSpc>
            </a:pPr>
            <a:r>
              <a:rPr lang="en-US" sz="2799">
                <a:solidFill>
                  <a:srgbClr val="000000"/>
                </a:solidFill>
                <a:latin typeface="Inter"/>
              </a:rPr>
              <a:t>1 tahun </a:t>
            </a:r>
          </a:p>
          <a:p>
            <a:pPr algn="ctr">
              <a:lnSpc>
                <a:spcPts val="3919"/>
              </a:lnSpc>
            </a:pPr>
            <a:r>
              <a:rPr lang="en-US" sz="2799">
                <a:solidFill>
                  <a:srgbClr val="000000"/>
                </a:solidFill>
                <a:latin typeface="Inter"/>
              </a:rPr>
              <a:t>Rp. 48.900.000, </a:t>
            </a:r>
          </a:p>
          <a:p>
            <a:pPr algn="ctr">
              <a:lnSpc>
                <a:spcPts val="3919"/>
              </a:lnSpc>
            </a:pPr>
            <a:r>
              <a:rPr lang="en-US" sz="2799">
                <a:solidFill>
                  <a:srgbClr val="000000"/>
                </a:solidFill>
                <a:latin typeface="Inter"/>
              </a:rPr>
              <a:t>2 tahun </a:t>
            </a:r>
          </a:p>
          <a:p>
            <a:pPr algn="ctr">
              <a:lnSpc>
                <a:spcPts val="3919"/>
              </a:lnSpc>
            </a:pPr>
            <a:r>
              <a:rPr lang="en-US" sz="2799">
                <a:solidFill>
                  <a:srgbClr val="000000"/>
                </a:solidFill>
                <a:latin typeface="Inter"/>
              </a:rPr>
              <a:t>Rp. 97.800.000, </a:t>
            </a:r>
          </a:p>
          <a:p>
            <a:pPr algn="ctr">
              <a:lnSpc>
                <a:spcPts val="3919"/>
              </a:lnSpc>
            </a:pPr>
            <a:r>
              <a:rPr lang="en-US" sz="2799">
                <a:solidFill>
                  <a:srgbClr val="000000"/>
                </a:solidFill>
                <a:latin typeface="Inter"/>
              </a:rPr>
              <a:t>3 tahun </a:t>
            </a:r>
          </a:p>
          <a:p>
            <a:pPr algn="ctr">
              <a:lnSpc>
                <a:spcPts val="3919"/>
              </a:lnSpc>
            </a:pPr>
            <a:r>
              <a:rPr lang="en-US" sz="2799">
                <a:solidFill>
                  <a:srgbClr val="000000"/>
                </a:solidFill>
                <a:latin typeface="Inter"/>
              </a:rPr>
              <a:t>Rp. 146.700.000 </a:t>
            </a:r>
          </a:p>
        </p:txBody>
      </p:sp>
      <p:sp>
        <p:nvSpPr>
          <p:cNvPr id="29" name="TextBox 29"/>
          <p:cNvSpPr txBox="1"/>
          <p:nvPr/>
        </p:nvSpPr>
        <p:spPr>
          <a:xfrm>
            <a:off x="1207117" y="4919300"/>
            <a:ext cx="3989246" cy="833755"/>
          </a:xfrm>
          <a:prstGeom prst="rect">
            <a:avLst/>
          </a:prstGeom>
        </p:spPr>
        <p:txBody>
          <a:bodyPr lIns="0" tIns="0" rIns="0" bIns="0" rtlCol="0" anchor="t">
            <a:spAutoFit/>
          </a:bodyPr>
          <a:lstStyle/>
          <a:p>
            <a:pPr algn="ctr">
              <a:lnSpc>
                <a:spcPts val="3200"/>
              </a:lnSpc>
            </a:pPr>
            <a:r>
              <a:rPr lang="en-US" sz="3200">
                <a:solidFill>
                  <a:srgbClr val="FFFFFF"/>
                </a:solidFill>
                <a:latin typeface="Inter Bold"/>
              </a:rPr>
              <a:t>PENDANAAN YANG</a:t>
            </a:r>
          </a:p>
          <a:p>
            <a:pPr algn="ctr">
              <a:lnSpc>
                <a:spcPts val="3200"/>
              </a:lnSpc>
            </a:pPr>
            <a:r>
              <a:rPr lang="en-US" sz="3200">
                <a:solidFill>
                  <a:srgbClr val="FFFFFF"/>
                </a:solidFill>
                <a:latin typeface="Inter Bold"/>
              </a:rPr>
              <a:t>DIBUTUHKAN</a:t>
            </a:r>
          </a:p>
        </p:txBody>
      </p:sp>
      <p:grpSp>
        <p:nvGrpSpPr>
          <p:cNvPr id="30" name="Group 30"/>
          <p:cNvGrpSpPr/>
          <p:nvPr/>
        </p:nvGrpSpPr>
        <p:grpSpPr>
          <a:xfrm>
            <a:off x="17026979" y="0"/>
            <a:ext cx="1019285" cy="1364316"/>
            <a:chOff x="0" y="0"/>
            <a:chExt cx="660400" cy="883948"/>
          </a:xfrm>
        </p:grpSpPr>
        <p:sp>
          <p:nvSpPr>
            <p:cNvPr id="31" name="Freeform 31"/>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32" name="TextBox 32"/>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CD98"/>
        </a:solidFill>
        <a:effectLst/>
      </p:bgPr>
    </p:bg>
    <p:spTree>
      <p:nvGrpSpPr>
        <p:cNvPr id="1" name=""/>
        <p:cNvGrpSpPr/>
        <p:nvPr/>
      </p:nvGrpSpPr>
      <p:grpSpPr>
        <a:xfrm>
          <a:off x="0" y="0"/>
          <a:ext cx="0" cy="0"/>
          <a:chOff x="0" y="0"/>
          <a:chExt cx="0" cy="0"/>
        </a:xfrm>
      </p:grpSpPr>
      <p:sp>
        <p:nvSpPr>
          <p:cNvPr id="6" name="AutoShape 6"/>
          <p:cNvSpPr/>
          <p:nvPr/>
        </p:nvSpPr>
        <p:spPr>
          <a:xfrm rot="-10799999">
            <a:off x="1700436" y="7974075"/>
            <a:ext cx="4053851" cy="0"/>
          </a:xfrm>
          <a:prstGeom prst="line">
            <a:avLst/>
          </a:prstGeom>
          <a:ln w="76200" cap="rnd">
            <a:solidFill>
              <a:srgbClr val="FFFFFF"/>
            </a:solidFill>
            <a:prstDash val="solid"/>
            <a:headEnd type="none" w="sm" len="sm"/>
            <a:tailEnd type="none" w="sm" len="sm"/>
          </a:ln>
        </p:spPr>
        <p:txBody>
          <a:bodyPr/>
          <a:lstStyle/>
          <a:p>
            <a:endParaRPr lang="en-US"/>
          </a:p>
        </p:txBody>
      </p:sp>
      <p:sp>
        <p:nvSpPr>
          <p:cNvPr id="7" name="TextBox 7"/>
          <p:cNvSpPr txBox="1"/>
          <p:nvPr/>
        </p:nvSpPr>
        <p:spPr>
          <a:xfrm>
            <a:off x="1675316" y="2718812"/>
            <a:ext cx="5093110" cy="1824702"/>
          </a:xfrm>
          <a:prstGeom prst="rect">
            <a:avLst/>
          </a:prstGeom>
        </p:spPr>
        <p:txBody>
          <a:bodyPr lIns="0" tIns="0" rIns="0" bIns="0" rtlCol="0" anchor="t">
            <a:spAutoFit/>
          </a:bodyPr>
          <a:lstStyle/>
          <a:p>
            <a:pPr>
              <a:lnSpc>
                <a:spcPts val="7016"/>
              </a:lnSpc>
            </a:pPr>
            <a:r>
              <a:rPr lang="en-US" sz="7016" spc="245">
                <a:solidFill>
                  <a:srgbClr val="FFFFFF"/>
                </a:solidFill>
                <a:latin typeface="Inter Bold"/>
              </a:rPr>
              <a:t>CONTACT</a:t>
            </a:r>
          </a:p>
          <a:p>
            <a:pPr>
              <a:lnSpc>
                <a:spcPts val="7016"/>
              </a:lnSpc>
            </a:pPr>
            <a:r>
              <a:rPr lang="en-US" sz="7016" spc="245">
                <a:solidFill>
                  <a:srgbClr val="FFFFFF"/>
                </a:solidFill>
                <a:latin typeface="Inter Bold"/>
              </a:rPr>
              <a:t>THE HELP</a:t>
            </a:r>
          </a:p>
        </p:txBody>
      </p:sp>
      <p:sp>
        <p:nvSpPr>
          <p:cNvPr id="8" name="TextBox 8"/>
          <p:cNvSpPr txBox="1"/>
          <p:nvPr/>
        </p:nvSpPr>
        <p:spPr>
          <a:xfrm>
            <a:off x="1700436" y="4856523"/>
            <a:ext cx="4547965" cy="633395"/>
          </a:xfrm>
          <a:prstGeom prst="rect">
            <a:avLst/>
          </a:prstGeom>
        </p:spPr>
        <p:txBody>
          <a:bodyPr lIns="0" tIns="0" rIns="0" bIns="0" rtlCol="0" anchor="t">
            <a:spAutoFit/>
          </a:bodyPr>
          <a:lstStyle/>
          <a:p>
            <a:pPr>
              <a:lnSpc>
                <a:spcPts val="4752"/>
              </a:lnSpc>
            </a:pPr>
            <a:r>
              <a:rPr lang="en-US" sz="4752">
                <a:solidFill>
                  <a:srgbClr val="FFFFFF"/>
                </a:solidFill>
                <a:latin typeface="Inter Bold"/>
              </a:rPr>
              <a:t>Support Us</a:t>
            </a:r>
          </a:p>
        </p:txBody>
      </p:sp>
      <p:sp>
        <p:nvSpPr>
          <p:cNvPr id="9" name="TextBox 9"/>
          <p:cNvSpPr txBox="1"/>
          <p:nvPr/>
        </p:nvSpPr>
        <p:spPr>
          <a:xfrm>
            <a:off x="1700436" y="5956076"/>
            <a:ext cx="4702591" cy="1416520"/>
          </a:xfrm>
          <a:prstGeom prst="rect">
            <a:avLst/>
          </a:prstGeom>
        </p:spPr>
        <p:txBody>
          <a:bodyPr lIns="0" tIns="0" rIns="0" bIns="0" rtlCol="0" anchor="t">
            <a:spAutoFit/>
          </a:bodyPr>
          <a:lstStyle/>
          <a:p>
            <a:pPr>
              <a:lnSpc>
                <a:spcPts val="3824"/>
              </a:lnSpc>
            </a:pPr>
            <a:r>
              <a:rPr lang="en-US" sz="2731">
                <a:solidFill>
                  <a:srgbClr val="FFFFFF"/>
                </a:solidFill>
                <a:latin typeface="Inter Bold"/>
              </a:rPr>
              <a:t>+085-749-373-630</a:t>
            </a:r>
          </a:p>
          <a:p>
            <a:pPr>
              <a:lnSpc>
                <a:spcPts val="3824"/>
              </a:lnSpc>
            </a:pPr>
            <a:r>
              <a:rPr lang="en-US" sz="2731">
                <a:solidFill>
                  <a:srgbClr val="FFFFFF"/>
                </a:solidFill>
                <a:latin typeface="Inter Bold"/>
              </a:rPr>
              <a:t>gogrillangkringan.com</a:t>
            </a:r>
          </a:p>
          <a:p>
            <a:pPr>
              <a:lnSpc>
                <a:spcPts val="3824"/>
              </a:lnSpc>
            </a:pPr>
            <a:r>
              <a:rPr lang="en-US" sz="2731">
                <a:solidFill>
                  <a:srgbClr val="FFFFFF"/>
                </a:solidFill>
                <a:latin typeface="Inter Bold"/>
              </a:rPr>
              <a:t>gogrill_angkringan</a:t>
            </a:r>
          </a:p>
        </p:txBody>
      </p:sp>
    </p:spTree>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grpSp>
        <p:nvGrpSpPr>
          <p:cNvPr id="5" name="Group 5"/>
          <p:cNvGrpSpPr/>
          <p:nvPr/>
        </p:nvGrpSpPr>
        <p:grpSpPr>
          <a:xfrm>
            <a:off x="1028700" y="5681763"/>
            <a:ext cx="1278370" cy="12783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03</a:t>
              </a:r>
            </a:p>
          </p:txBody>
        </p:sp>
      </p:grpSp>
      <p:grpSp>
        <p:nvGrpSpPr>
          <p:cNvPr id="8" name="Group 8"/>
          <p:cNvGrpSpPr/>
          <p:nvPr/>
        </p:nvGrpSpPr>
        <p:grpSpPr>
          <a:xfrm>
            <a:off x="1028700" y="2666318"/>
            <a:ext cx="1278370" cy="127837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01</a:t>
              </a:r>
            </a:p>
          </p:txBody>
        </p:sp>
      </p:grpSp>
      <p:grpSp>
        <p:nvGrpSpPr>
          <p:cNvPr id="11" name="Group 11"/>
          <p:cNvGrpSpPr/>
          <p:nvPr/>
        </p:nvGrpSpPr>
        <p:grpSpPr>
          <a:xfrm>
            <a:off x="1028700" y="4201863"/>
            <a:ext cx="1278370" cy="127837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02</a:t>
              </a:r>
            </a:p>
          </p:txBody>
        </p:sp>
      </p:grpSp>
      <p:grpSp>
        <p:nvGrpSpPr>
          <p:cNvPr id="14" name="Group 14"/>
          <p:cNvGrpSpPr/>
          <p:nvPr/>
        </p:nvGrpSpPr>
        <p:grpSpPr>
          <a:xfrm>
            <a:off x="1028700" y="7263368"/>
            <a:ext cx="1278370" cy="127837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04</a:t>
              </a:r>
            </a:p>
          </p:txBody>
        </p:sp>
      </p:grpSp>
      <p:grpSp>
        <p:nvGrpSpPr>
          <p:cNvPr id="17" name="Group 17"/>
          <p:cNvGrpSpPr/>
          <p:nvPr/>
        </p:nvGrpSpPr>
        <p:grpSpPr>
          <a:xfrm>
            <a:off x="1028700" y="8798913"/>
            <a:ext cx="1278370" cy="127837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9" name="TextBox 19"/>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05</a:t>
              </a:r>
            </a:p>
          </p:txBody>
        </p:sp>
      </p:grpSp>
      <p:grpSp>
        <p:nvGrpSpPr>
          <p:cNvPr id="20" name="Group 20"/>
          <p:cNvGrpSpPr/>
          <p:nvPr/>
        </p:nvGrpSpPr>
        <p:grpSpPr>
          <a:xfrm>
            <a:off x="10888530" y="2486724"/>
            <a:ext cx="1278370" cy="127837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2" name="TextBox 22"/>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06</a:t>
              </a:r>
            </a:p>
          </p:txBody>
        </p:sp>
      </p:grpSp>
      <p:grpSp>
        <p:nvGrpSpPr>
          <p:cNvPr id="23" name="Group 23"/>
          <p:cNvGrpSpPr/>
          <p:nvPr/>
        </p:nvGrpSpPr>
        <p:grpSpPr>
          <a:xfrm>
            <a:off x="10888530" y="4146344"/>
            <a:ext cx="1278370" cy="127837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5" name="TextBox 25"/>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07</a:t>
              </a:r>
            </a:p>
          </p:txBody>
        </p:sp>
      </p:grpSp>
      <p:grpSp>
        <p:nvGrpSpPr>
          <p:cNvPr id="26" name="Group 26"/>
          <p:cNvGrpSpPr/>
          <p:nvPr/>
        </p:nvGrpSpPr>
        <p:grpSpPr>
          <a:xfrm>
            <a:off x="10888530" y="5634727"/>
            <a:ext cx="1278370" cy="1278370"/>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8" name="TextBox 28"/>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08</a:t>
              </a:r>
            </a:p>
          </p:txBody>
        </p:sp>
      </p:grpSp>
      <p:grpSp>
        <p:nvGrpSpPr>
          <p:cNvPr id="29" name="Group 29"/>
          <p:cNvGrpSpPr/>
          <p:nvPr/>
        </p:nvGrpSpPr>
        <p:grpSpPr>
          <a:xfrm>
            <a:off x="10888530" y="7122647"/>
            <a:ext cx="1278370" cy="127837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1" name="TextBox 31"/>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09</a:t>
              </a:r>
            </a:p>
          </p:txBody>
        </p:sp>
      </p:grpSp>
      <p:grpSp>
        <p:nvGrpSpPr>
          <p:cNvPr id="32" name="Group 32"/>
          <p:cNvGrpSpPr/>
          <p:nvPr/>
        </p:nvGrpSpPr>
        <p:grpSpPr>
          <a:xfrm>
            <a:off x="10888530" y="8477610"/>
            <a:ext cx="1278370" cy="127837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4" name="TextBox 34"/>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10</a:t>
              </a:r>
            </a:p>
          </p:txBody>
        </p:sp>
      </p:grpSp>
      <p:sp>
        <p:nvSpPr>
          <p:cNvPr id="35" name="AutoShape 35"/>
          <p:cNvSpPr/>
          <p:nvPr/>
        </p:nvSpPr>
        <p:spPr>
          <a:xfrm flipH="1">
            <a:off x="5854823" y="1909080"/>
            <a:ext cx="5873982" cy="0"/>
          </a:xfrm>
          <a:prstGeom prst="line">
            <a:avLst/>
          </a:prstGeom>
          <a:ln w="66675" cap="rnd">
            <a:solidFill>
              <a:srgbClr val="FFFFFF"/>
            </a:solidFill>
            <a:prstDash val="solid"/>
            <a:headEnd type="none" w="sm" len="sm"/>
            <a:tailEnd type="none" w="sm" len="sm"/>
          </a:ln>
        </p:spPr>
        <p:txBody>
          <a:bodyPr/>
          <a:lstStyle/>
          <a:p>
            <a:endParaRPr lang="en-US"/>
          </a:p>
        </p:txBody>
      </p:sp>
      <p:sp>
        <p:nvSpPr>
          <p:cNvPr id="36" name="TextBox 36"/>
          <p:cNvSpPr txBox="1"/>
          <p:nvPr/>
        </p:nvSpPr>
        <p:spPr>
          <a:xfrm>
            <a:off x="5989656" y="639409"/>
            <a:ext cx="6972531" cy="1236334"/>
          </a:xfrm>
          <a:prstGeom prst="rect">
            <a:avLst/>
          </a:prstGeom>
        </p:spPr>
        <p:txBody>
          <a:bodyPr lIns="0" tIns="0" rIns="0" bIns="0" rtlCol="0" anchor="t">
            <a:spAutoFit/>
          </a:bodyPr>
          <a:lstStyle/>
          <a:p>
            <a:pPr>
              <a:lnSpc>
                <a:spcPts val="9299"/>
              </a:lnSpc>
            </a:pPr>
            <a:r>
              <a:rPr lang="en-US" sz="9299" spc="325">
                <a:solidFill>
                  <a:srgbClr val="FFFFFF"/>
                </a:solidFill>
                <a:latin typeface="Inter Bold"/>
              </a:rPr>
              <a:t>AGENDA</a:t>
            </a:r>
          </a:p>
        </p:txBody>
      </p:sp>
      <p:sp>
        <p:nvSpPr>
          <p:cNvPr id="37" name="TextBox 37"/>
          <p:cNvSpPr txBox="1"/>
          <p:nvPr/>
        </p:nvSpPr>
        <p:spPr>
          <a:xfrm>
            <a:off x="2835312" y="3127482"/>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About Us</a:t>
            </a:r>
          </a:p>
        </p:txBody>
      </p:sp>
      <p:sp>
        <p:nvSpPr>
          <p:cNvPr id="38" name="TextBox 38"/>
          <p:cNvSpPr txBox="1"/>
          <p:nvPr/>
        </p:nvSpPr>
        <p:spPr>
          <a:xfrm>
            <a:off x="2835312" y="7616665"/>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Market Sizing</a:t>
            </a:r>
          </a:p>
        </p:txBody>
      </p:sp>
      <p:sp>
        <p:nvSpPr>
          <p:cNvPr id="39" name="TextBox 39"/>
          <p:cNvSpPr txBox="1"/>
          <p:nvPr/>
        </p:nvSpPr>
        <p:spPr>
          <a:xfrm>
            <a:off x="2835312" y="4624044"/>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Problem &amp; Solution</a:t>
            </a:r>
          </a:p>
        </p:txBody>
      </p:sp>
      <p:sp>
        <p:nvSpPr>
          <p:cNvPr id="40" name="TextBox 40"/>
          <p:cNvSpPr txBox="1"/>
          <p:nvPr/>
        </p:nvSpPr>
        <p:spPr>
          <a:xfrm>
            <a:off x="2835312" y="6120606"/>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Target Customer</a:t>
            </a:r>
          </a:p>
        </p:txBody>
      </p:sp>
      <p:sp>
        <p:nvSpPr>
          <p:cNvPr id="41" name="TextBox 41"/>
          <p:cNvSpPr txBox="1"/>
          <p:nvPr/>
        </p:nvSpPr>
        <p:spPr>
          <a:xfrm>
            <a:off x="2835312" y="8869520"/>
            <a:ext cx="6308688" cy="886460"/>
          </a:xfrm>
          <a:prstGeom prst="rect">
            <a:avLst/>
          </a:prstGeom>
        </p:spPr>
        <p:txBody>
          <a:bodyPr lIns="0" tIns="0" rIns="0" bIns="0" rtlCol="0" anchor="t">
            <a:spAutoFit/>
          </a:bodyPr>
          <a:lstStyle/>
          <a:p>
            <a:pPr>
              <a:lnSpc>
                <a:spcPts val="3399"/>
              </a:lnSpc>
            </a:pPr>
            <a:r>
              <a:rPr lang="en-US" sz="3399">
                <a:solidFill>
                  <a:srgbClr val="393636"/>
                </a:solidFill>
                <a:latin typeface="Inter Bold"/>
              </a:rPr>
              <a:t>Competition Landscape &amp; Positioning</a:t>
            </a:r>
          </a:p>
        </p:txBody>
      </p:sp>
      <p:sp>
        <p:nvSpPr>
          <p:cNvPr id="42" name="TextBox 42"/>
          <p:cNvSpPr txBox="1"/>
          <p:nvPr/>
        </p:nvSpPr>
        <p:spPr>
          <a:xfrm>
            <a:off x="13030367" y="2869989"/>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Business Model</a:t>
            </a:r>
          </a:p>
        </p:txBody>
      </p:sp>
      <p:sp>
        <p:nvSpPr>
          <p:cNvPr id="43" name="TextBox 43"/>
          <p:cNvSpPr txBox="1"/>
          <p:nvPr/>
        </p:nvSpPr>
        <p:spPr>
          <a:xfrm>
            <a:off x="12962187" y="4624044"/>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Traction and Milestones</a:t>
            </a:r>
          </a:p>
        </p:txBody>
      </p:sp>
      <p:sp>
        <p:nvSpPr>
          <p:cNvPr id="44" name="TextBox 44"/>
          <p:cNvSpPr txBox="1"/>
          <p:nvPr/>
        </p:nvSpPr>
        <p:spPr>
          <a:xfrm>
            <a:off x="12962187" y="5987313"/>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Team</a:t>
            </a:r>
          </a:p>
        </p:txBody>
      </p:sp>
      <p:sp>
        <p:nvSpPr>
          <p:cNvPr id="45" name="TextBox 45"/>
          <p:cNvSpPr txBox="1"/>
          <p:nvPr/>
        </p:nvSpPr>
        <p:spPr>
          <a:xfrm>
            <a:off x="12962187" y="7320518"/>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Objective &amp; Strategy</a:t>
            </a:r>
          </a:p>
        </p:txBody>
      </p:sp>
      <p:sp>
        <p:nvSpPr>
          <p:cNvPr id="46" name="TextBox 46"/>
          <p:cNvSpPr txBox="1"/>
          <p:nvPr/>
        </p:nvSpPr>
        <p:spPr>
          <a:xfrm>
            <a:off x="12962187" y="8980263"/>
            <a:ext cx="5257633" cy="457835"/>
          </a:xfrm>
          <a:prstGeom prst="rect">
            <a:avLst/>
          </a:prstGeom>
        </p:spPr>
        <p:txBody>
          <a:bodyPr lIns="0" tIns="0" rIns="0" bIns="0" rtlCol="0" anchor="t">
            <a:spAutoFit/>
          </a:bodyPr>
          <a:lstStyle/>
          <a:p>
            <a:pPr>
              <a:lnSpc>
                <a:spcPts val="3399"/>
              </a:lnSpc>
            </a:pPr>
            <a:r>
              <a:rPr lang="en-US" sz="3399">
                <a:solidFill>
                  <a:srgbClr val="393636"/>
                </a:solidFill>
                <a:latin typeface="Inter Bold"/>
              </a:rPr>
              <a:t>Ask</a:t>
            </a:r>
          </a:p>
        </p:txBody>
      </p:sp>
      <p:pic>
        <p:nvPicPr>
          <p:cNvPr id="47" name="Picture 46"/>
          <p:cNvPicPr>
            <a:picLocks noChangeAspect="1"/>
          </p:cNvPicPr>
          <p:nvPr/>
        </p:nvPicPr>
        <p:blipFill>
          <a:blip r:embed="rId2"/>
          <a:stretch>
            <a:fillRect/>
          </a:stretch>
        </p:blipFill>
        <p:spPr>
          <a:xfrm>
            <a:off x="6923034" y="3033301"/>
            <a:ext cx="3769219" cy="4126645"/>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ppt_x"/>
                                          </p:val>
                                        </p:tav>
                                        <p:tav tm="100000">
                                          <p:val>
                                            <p:strVal val="#ppt_x"/>
                                          </p:val>
                                        </p:tav>
                                      </p:tavLst>
                                    </p:anim>
                                    <p:anim calcmode="lin" valueType="num">
                                      <p:cBhvr additive="base">
                                        <p:cTn id="9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7026979" y="0"/>
            <a:ext cx="1019285" cy="1364316"/>
            <a:chOff x="0" y="0"/>
            <a:chExt cx="660400" cy="883948"/>
          </a:xfrm>
        </p:grpSpPr>
        <p:sp>
          <p:nvSpPr>
            <p:cNvPr id="9" name="Freeform 9"/>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10" name="TextBox 10"/>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5215438" y="4134836"/>
            <a:ext cx="2006406" cy="2307828"/>
          </a:xfrm>
          <a:custGeom>
            <a:avLst/>
            <a:gdLst/>
            <a:ahLst/>
            <a:cxnLst/>
            <a:rect l="l" t="t" r="r" b="b"/>
            <a:pathLst>
              <a:path w="2006406" h="1891366">
                <a:moveTo>
                  <a:pt x="0" y="0"/>
                </a:moveTo>
                <a:lnTo>
                  <a:pt x="2006406" y="0"/>
                </a:lnTo>
                <a:lnTo>
                  <a:pt x="2006406" y="1891366"/>
                </a:lnTo>
                <a:lnTo>
                  <a:pt x="0" y="1891366"/>
                </a:lnTo>
                <a:lnTo>
                  <a:pt x="0" y="0"/>
                </a:lnTo>
                <a:close/>
              </a:path>
            </a:pathLst>
          </a:custGeom>
          <a:blipFill>
            <a:blip r:embed="rId2"/>
            <a:stretch>
              <a:fillRect t="-17116" b="-15486"/>
            </a:stretch>
          </a:blipFill>
        </p:spPr>
        <p:txBody>
          <a:bodyPr/>
          <a:lstStyle/>
          <a:p>
            <a:endParaRPr lang="en-US"/>
          </a:p>
        </p:txBody>
      </p:sp>
      <p:sp>
        <p:nvSpPr>
          <p:cNvPr id="12" name="TextBox 12"/>
          <p:cNvSpPr txBox="1"/>
          <p:nvPr/>
        </p:nvSpPr>
        <p:spPr>
          <a:xfrm>
            <a:off x="7547476" y="3133587"/>
            <a:ext cx="7762533" cy="6606901"/>
          </a:xfrm>
          <a:prstGeom prst="rect">
            <a:avLst/>
          </a:prstGeom>
        </p:spPr>
        <p:txBody>
          <a:bodyPr lIns="0" tIns="0" rIns="0" bIns="0" rtlCol="0" anchor="t">
            <a:spAutoFit/>
          </a:bodyPr>
          <a:lstStyle/>
          <a:p>
            <a:pPr>
              <a:lnSpc>
                <a:spcPts val="4390"/>
              </a:lnSpc>
            </a:pPr>
            <a:r>
              <a:rPr lang="en-US" sz="3135">
                <a:solidFill>
                  <a:srgbClr val="000000"/>
                </a:solidFill>
                <a:latin typeface="Inter"/>
              </a:rPr>
              <a:t>Angkringan ala Grill yang kami ciptakan bertujuan untuk memberikan kesan yang unik kepada customer dimana customer melakukan Grill sendiri.</a:t>
            </a:r>
          </a:p>
          <a:p>
            <a:pPr>
              <a:lnSpc>
                <a:spcPts val="4390"/>
              </a:lnSpc>
            </a:pPr>
            <a:endParaRPr lang="en-US" sz="3135">
              <a:solidFill>
                <a:srgbClr val="000000"/>
              </a:solidFill>
              <a:latin typeface="Inter"/>
            </a:endParaRPr>
          </a:p>
          <a:p>
            <a:pPr>
              <a:lnSpc>
                <a:spcPts val="4390"/>
              </a:lnSpc>
            </a:pPr>
            <a:r>
              <a:rPr lang="en-US" sz="3135">
                <a:solidFill>
                  <a:srgbClr val="000000"/>
                </a:solidFill>
                <a:latin typeface="Inter"/>
              </a:rPr>
              <a:t>Hal-hal yang kami utamakan itu yakni pemberian nama yang menarik, pemilihan lokasi yang tepat, strategi pemasaran yang bagus dengan harga yang terjangkau serta pelayanan yang sebaik mungkin demi kenyamanan konsumen.</a:t>
            </a:r>
          </a:p>
        </p:txBody>
      </p:sp>
      <p:sp>
        <p:nvSpPr>
          <p:cNvPr id="13" name="Freeform 13"/>
          <p:cNvSpPr/>
          <p:nvPr/>
        </p:nvSpPr>
        <p:spPr>
          <a:xfrm>
            <a:off x="6078404" y="6834477"/>
            <a:ext cx="1143440" cy="1794149"/>
          </a:xfrm>
          <a:custGeom>
            <a:avLst/>
            <a:gdLst/>
            <a:ahLst/>
            <a:cxnLst/>
            <a:rect l="l" t="t" r="r" b="b"/>
            <a:pathLst>
              <a:path w="1143440" h="1569561">
                <a:moveTo>
                  <a:pt x="0" y="0"/>
                </a:moveTo>
                <a:lnTo>
                  <a:pt x="1143439" y="0"/>
                </a:lnTo>
                <a:lnTo>
                  <a:pt x="1143439" y="1569561"/>
                </a:lnTo>
                <a:lnTo>
                  <a:pt x="0" y="1569561"/>
                </a:lnTo>
                <a:lnTo>
                  <a:pt x="0" y="0"/>
                </a:lnTo>
                <a:close/>
              </a:path>
            </a:pathLst>
          </a:custGeom>
          <a:blipFill>
            <a:blip r:embed="rId3"/>
            <a:stretch>
              <a:fillRect l="-16331" r="-12487"/>
            </a:stretch>
          </a:blipFill>
        </p:spPr>
        <p:txBody>
          <a:bodyPr/>
          <a:lstStyle/>
          <a:p>
            <a:endParaRPr lang="en-US"/>
          </a:p>
        </p:txBody>
      </p:sp>
      <p:sp>
        <p:nvSpPr>
          <p:cNvPr id="14" name="Freeform 14"/>
          <p:cNvSpPr/>
          <p:nvPr/>
        </p:nvSpPr>
        <p:spPr>
          <a:xfrm>
            <a:off x="5281156" y="7902770"/>
            <a:ext cx="1046677" cy="1837718"/>
          </a:xfrm>
          <a:custGeom>
            <a:avLst/>
            <a:gdLst/>
            <a:ahLst/>
            <a:cxnLst/>
            <a:rect l="l" t="t" r="r" b="b"/>
            <a:pathLst>
              <a:path w="1046677" h="1398460">
                <a:moveTo>
                  <a:pt x="0" y="0"/>
                </a:moveTo>
                <a:lnTo>
                  <a:pt x="1046677" y="0"/>
                </a:lnTo>
                <a:lnTo>
                  <a:pt x="1046677" y="1398460"/>
                </a:lnTo>
                <a:lnTo>
                  <a:pt x="0" y="1398460"/>
                </a:lnTo>
                <a:lnTo>
                  <a:pt x="0" y="0"/>
                </a:lnTo>
                <a:close/>
              </a:path>
            </a:pathLst>
          </a:custGeom>
          <a:blipFill>
            <a:blip r:embed="rId4"/>
            <a:stretch>
              <a:fillRect l="-11263" r="-10512"/>
            </a:stretch>
          </a:blipFill>
        </p:spPr>
        <p:txBody>
          <a:bodyPr/>
          <a:lstStyle/>
          <a:p>
            <a:endParaRPr lang="en-US"/>
          </a:p>
        </p:txBody>
      </p:sp>
      <p:sp>
        <p:nvSpPr>
          <p:cNvPr id="15" name="TextBox 15"/>
          <p:cNvSpPr txBox="1"/>
          <p:nvPr/>
        </p:nvSpPr>
        <p:spPr>
          <a:xfrm>
            <a:off x="446741" y="1004775"/>
            <a:ext cx="6775103" cy="2424566"/>
          </a:xfrm>
          <a:prstGeom prst="rect">
            <a:avLst/>
          </a:prstGeom>
        </p:spPr>
        <p:txBody>
          <a:bodyPr lIns="0" tIns="0" rIns="0" bIns="0" rtlCol="0" anchor="t">
            <a:spAutoFit/>
          </a:bodyPr>
          <a:lstStyle/>
          <a:p>
            <a:pPr>
              <a:lnSpc>
                <a:spcPts val="19662"/>
              </a:lnSpc>
            </a:pPr>
            <a:r>
              <a:rPr lang="en-US" sz="14044" dirty="0">
                <a:solidFill>
                  <a:srgbClr val="20130E"/>
                </a:solidFill>
                <a:latin typeface="Better Together Script"/>
              </a:rPr>
              <a:t>About us</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sp>
        <p:nvSpPr>
          <p:cNvPr id="5" name="TextBox 5"/>
          <p:cNvSpPr txBox="1"/>
          <p:nvPr/>
        </p:nvSpPr>
        <p:spPr>
          <a:xfrm>
            <a:off x="1389052" y="1200150"/>
            <a:ext cx="7048500" cy="2326478"/>
          </a:xfrm>
          <a:prstGeom prst="rect">
            <a:avLst/>
          </a:prstGeom>
        </p:spPr>
        <p:txBody>
          <a:bodyPr lIns="0" tIns="0" rIns="0" bIns="0" rtlCol="0" anchor="t">
            <a:spAutoFit/>
          </a:bodyPr>
          <a:lstStyle/>
          <a:p>
            <a:pPr>
              <a:lnSpc>
                <a:spcPts val="8991"/>
              </a:lnSpc>
            </a:pPr>
            <a:r>
              <a:rPr lang="en-US" sz="8991" spc="314" dirty="0">
                <a:solidFill>
                  <a:srgbClr val="FFFFFF"/>
                </a:solidFill>
                <a:latin typeface="Inter Bold"/>
              </a:rPr>
              <a:t>PROBLEM &amp; SOLUTION</a:t>
            </a:r>
          </a:p>
        </p:txBody>
      </p:sp>
      <p:sp>
        <p:nvSpPr>
          <p:cNvPr id="6" name="TextBox 6"/>
          <p:cNvSpPr txBox="1"/>
          <p:nvPr/>
        </p:nvSpPr>
        <p:spPr>
          <a:xfrm>
            <a:off x="9941043" y="255593"/>
            <a:ext cx="8815897" cy="2076451"/>
          </a:xfrm>
          <a:prstGeom prst="rect">
            <a:avLst/>
          </a:prstGeom>
        </p:spPr>
        <p:txBody>
          <a:bodyPr lIns="0" tIns="0" rIns="0" bIns="0" rtlCol="0" anchor="t">
            <a:spAutoFit/>
          </a:bodyPr>
          <a:lstStyle/>
          <a:p>
            <a:pPr>
              <a:lnSpc>
                <a:spcPts val="4199"/>
              </a:lnSpc>
            </a:pPr>
            <a:r>
              <a:rPr lang="en-US" sz="2999" dirty="0">
                <a:solidFill>
                  <a:srgbClr val="000000"/>
                </a:solidFill>
                <a:latin typeface="Inter Bold"/>
              </a:rPr>
              <a:t>PROBLEM :</a:t>
            </a:r>
          </a:p>
          <a:p>
            <a:pPr>
              <a:lnSpc>
                <a:spcPts val="4199"/>
              </a:lnSpc>
            </a:pPr>
            <a:r>
              <a:rPr lang="en-US" sz="2999" dirty="0">
                <a:solidFill>
                  <a:srgbClr val="000000"/>
                </a:solidFill>
                <a:latin typeface="Inter"/>
              </a:rPr>
              <a:t>Lokasi yang </a:t>
            </a:r>
            <a:r>
              <a:rPr lang="en-US" sz="2999" dirty="0" err="1">
                <a:solidFill>
                  <a:srgbClr val="000000"/>
                </a:solidFill>
                <a:latin typeface="Inter"/>
              </a:rPr>
              <a:t>kurang</a:t>
            </a:r>
            <a:r>
              <a:rPr lang="en-US" sz="2999" dirty="0">
                <a:solidFill>
                  <a:srgbClr val="000000"/>
                </a:solidFill>
                <a:latin typeface="Inter"/>
              </a:rPr>
              <a:t> </a:t>
            </a:r>
            <a:r>
              <a:rPr lang="en-US" sz="2999" dirty="0" err="1">
                <a:solidFill>
                  <a:srgbClr val="000000"/>
                </a:solidFill>
                <a:latin typeface="Inter"/>
              </a:rPr>
              <a:t>strategis</a:t>
            </a:r>
            <a:endParaRPr lang="en-US" sz="2999" dirty="0">
              <a:solidFill>
                <a:srgbClr val="000000"/>
              </a:solidFill>
              <a:latin typeface="Inter"/>
            </a:endParaRPr>
          </a:p>
          <a:p>
            <a:pPr>
              <a:lnSpc>
                <a:spcPts val="4199"/>
              </a:lnSpc>
            </a:pPr>
            <a:r>
              <a:rPr lang="en-US" sz="2999" dirty="0">
                <a:solidFill>
                  <a:srgbClr val="000000"/>
                </a:solidFill>
                <a:latin typeface="Inter Bold"/>
              </a:rPr>
              <a:t>SOLUTION :</a:t>
            </a:r>
          </a:p>
          <a:p>
            <a:pPr algn="l">
              <a:lnSpc>
                <a:spcPts val="4199"/>
              </a:lnSpc>
            </a:pPr>
            <a:r>
              <a:rPr lang="en-US" sz="2999" dirty="0">
                <a:solidFill>
                  <a:srgbClr val="000000"/>
                </a:solidFill>
                <a:latin typeface="Inter"/>
              </a:rPr>
              <a:t>Lokasi yang </a:t>
            </a:r>
            <a:r>
              <a:rPr lang="en-US" sz="2999" dirty="0" err="1">
                <a:solidFill>
                  <a:srgbClr val="000000"/>
                </a:solidFill>
                <a:latin typeface="Inter"/>
              </a:rPr>
              <a:t>strategis</a:t>
            </a:r>
            <a:r>
              <a:rPr lang="en-US" sz="2999" dirty="0">
                <a:solidFill>
                  <a:srgbClr val="000000"/>
                </a:solidFill>
                <a:latin typeface="Inter"/>
              </a:rPr>
              <a:t> </a:t>
            </a:r>
          </a:p>
        </p:txBody>
      </p:sp>
      <p:sp>
        <p:nvSpPr>
          <p:cNvPr id="7" name="TextBox 7"/>
          <p:cNvSpPr txBox="1"/>
          <p:nvPr/>
        </p:nvSpPr>
        <p:spPr>
          <a:xfrm>
            <a:off x="9941043" y="2679863"/>
            <a:ext cx="8815897" cy="2076451"/>
          </a:xfrm>
          <a:prstGeom prst="rect">
            <a:avLst/>
          </a:prstGeom>
        </p:spPr>
        <p:txBody>
          <a:bodyPr lIns="0" tIns="0" rIns="0" bIns="0" rtlCol="0" anchor="t">
            <a:spAutoFit/>
          </a:bodyPr>
          <a:lstStyle/>
          <a:p>
            <a:pPr>
              <a:lnSpc>
                <a:spcPts val="4199"/>
              </a:lnSpc>
            </a:pPr>
            <a:r>
              <a:rPr lang="en-US" sz="2999">
                <a:solidFill>
                  <a:srgbClr val="000000"/>
                </a:solidFill>
                <a:latin typeface="Inter Bold"/>
              </a:rPr>
              <a:t>PROBLEM :</a:t>
            </a:r>
          </a:p>
          <a:p>
            <a:pPr>
              <a:lnSpc>
                <a:spcPts val="4199"/>
              </a:lnSpc>
            </a:pPr>
            <a:r>
              <a:rPr lang="en-US" sz="2999">
                <a:solidFill>
                  <a:srgbClr val="000000"/>
                </a:solidFill>
                <a:latin typeface="Inter"/>
              </a:rPr>
              <a:t>Persaingan dengan jenis angkringan lainnya</a:t>
            </a:r>
          </a:p>
          <a:p>
            <a:pPr>
              <a:lnSpc>
                <a:spcPts val="4199"/>
              </a:lnSpc>
            </a:pPr>
            <a:r>
              <a:rPr lang="en-US" sz="2999">
                <a:solidFill>
                  <a:srgbClr val="000000"/>
                </a:solidFill>
                <a:latin typeface="Inter Bold"/>
              </a:rPr>
              <a:t>SOLUTION :</a:t>
            </a:r>
          </a:p>
          <a:p>
            <a:pPr algn="l">
              <a:lnSpc>
                <a:spcPts val="4199"/>
              </a:lnSpc>
            </a:pPr>
            <a:r>
              <a:rPr lang="en-US" sz="2999">
                <a:solidFill>
                  <a:srgbClr val="000000"/>
                </a:solidFill>
                <a:latin typeface="Inter"/>
              </a:rPr>
              <a:t>Konsep Usaha yang berbeda</a:t>
            </a:r>
          </a:p>
        </p:txBody>
      </p:sp>
      <p:sp>
        <p:nvSpPr>
          <p:cNvPr id="8" name="TextBox 8"/>
          <p:cNvSpPr txBox="1"/>
          <p:nvPr/>
        </p:nvSpPr>
        <p:spPr>
          <a:xfrm>
            <a:off x="9941043" y="5104134"/>
            <a:ext cx="8815897" cy="2076451"/>
          </a:xfrm>
          <a:prstGeom prst="rect">
            <a:avLst/>
          </a:prstGeom>
        </p:spPr>
        <p:txBody>
          <a:bodyPr lIns="0" tIns="0" rIns="0" bIns="0" rtlCol="0" anchor="t">
            <a:spAutoFit/>
          </a:bodyPr>
          <a:lstStyle/>
          <a:p>
            <a:pPr>
              <a:lnSpc>
                <a:spcPts val="4199"/>
              </a:lnSpc>
            </a:pPr>
            <a:r>
              <a:rPr lang="en-US" sz="2999">
                <a:solidFill>
                  <a:srgbClr val="000000"/>
                </a:solidFill>
                <a:latin typeface="Inter Bold"/>
              </a:rPr>
              <a:t>PROBLEM :</a:t>
            </a:r>
          </a:p>
          <a:p>
            <a:pPr>
              <a:lnSpc>
                <a:spcPts val="4199"/>
              </a:lnSpc>
            </a:pPr>
            <a:r>
              <a:rPr lang="en-US" sz="2999">
                <a:solidFill>
                  <a:srgbClr val="000000"/>
                </a:solidFill>
                <a:latin typeface="Inter"/>
              </a:rPr>
              <a:t>Kualitas produk dan pelayanan yang buruk</a:t>
            </a:r>
          </a:p>
          <a:p>
            <a:pPr>
              <a:lnSpc>
                <a:spcPts val="4199"/>
              </a:lnSpc>
            </a:pPr>
            <a:r>
              <a:rPr lang="en-US" sz="2999">
                <a:solidFill>
                  <a:srgbClr val="000000"/>
                </a:solidFill>
                <a:latin typeface="Inter Bold"/>
              </a:rPr>
              <a:t>SOLUTION :</a:t>
            </a:r>
          </a:p>
          <a:p>
            <a:pPr algn="l">
              <a:lnSpc>
                <a:spcPts val="4199"/>
              </a:lnSpc>
            </a:pPr>
            <a:r>
              <a:rPr lang="en-US" sz="2999">
                <a:solidFill>
                  <a:srgbClr val="000000"/>
                </a:solidFill>
                <a:latin typeface="Inter"/>
              </a:rPr>
              <a:t>Membina mitra yang baik dengan customer</a:t>
            </a:r>
          </a:p>
        </p:txBody>
      </p:sp>
      <p:sp>
        <p:nvSpPr>
          <p:cNvPr id="9" name="TextBox 9"/>
          <p:cNvSpPr txBox="1"/>
          <p:nvPr/>
        </p:nvSpPr>
        <p:spPr>
          <a:xfrm>
            <a:off x="9941043" y="7702687"/>
            <a:ext cx="8815897" cy="2076451"/>
          </a:xfrm>
          <a:prstGeom prst="rect">
            <a:avLst/>
          </a:prstGeom>
        </p:spPr>
        <p:txBody>
          <a:bodyPr lIns="0" tIns="0" rIns="0" bIns="0" rtlCol="0" anchor="t">
            <a:spAutoFit/>
          </a:bodyPr>
          <a:lstStyle/>
          <a:p>
            <a:pPr>
              <a:lnSpc>
                <a:spcPts val="4199"/>
              </a:lnSpc>
            </a:pPr>
            <a:r>
              <a:rPr lang="en-US" sz="2999">
                <a:solidFill>
                  <a:srgbClr val="000000"/>
                </a:solidFill>
                <a:latin typeface="Inter Bold"/>
              </a:rPr>
              <a:t>PROBLEM :</a:t>
            </a:r>
          </a:p>
          <a:p>
            <a:pPr>
              <a:lnSpc>
                <a:spcPts val="4199"/>
              </a:lnSpc>
            </a:pPr>
            <a:r>
              <a:rPr lang="en-US" sz="2999">
                <a:solidFill>
                  <a:srgbClr val="000000"/>
                </a:solidFill>
                <a:latin typeface="Inter"/>
              </a:rPr>
              <a:t>Regulasi dan izin usaha</a:t>
            </a:r>
          </a:p>
          <a:p>
            <a:pPr>
              <a:lnSpc>
                <a:spcPts val="4199"/>
              </a:lnSpc>
            </a:pPr>
            <a:r>
              <a:rPr lang="en-US" sz="2999">
                <a:solidFill>
                  <a:srgbClr val="000000"/>
                </a:solidFill>
                <a:latin typeface="Inter Bold"/>
              </a:rPr>
              <a:t>SOLUTION :</a:t>
            </a:r>
          </a:p>
          <a:p>
            <a:pPr algn="l">
              <a:lnSpc>
                <a:spcPts val="4199"/>
              </a:lnSpc>
            </a:pPr>
            <a:r>
              <a:rPr lang="en-US" sz="2999">
                <a:solidFill>
                  <a:srgbClr val="000000"/>
                </a:solidFill>
                <a:latin typeface="Inter"/>
              </a:rPr>
              <a:t>Izin resmi dari pemerintah</a:t>
            </a:r>
          </a:p>
        </p:txBody>
      </p:sp>
      <p:grpSp>
        <p:nvGrpSpPr>
          <p:cNvPr id="10" name="Group 10"/>
          <p:cNvGrpSpPr/>
          <p:nvPr/>
        </p:nvGrpSpPr>
        <p:grpSpPr>
          <a:xfrm>
            <a:off x="8506575" y="351128"/>
            <a:ext cx="1140323" cy="114032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01</a:t>
              </a:r>
            </a:p>
          </p:txBody>
        </p:sp>
      </p:grpSp>
      <p:grpSp>
        <p:nvGrpSpPr>
          <p:cNvPr id="13" name="Group 13"/>
          <p:cNvGrpSpPr/>
          <p:nvPr/>
        </p:nvGrpSpPr>
        <p:grpSpPr>
          <a:xfrm>
            <a:off x="8437552" y="2737013"/>
            <a:ext cx="1278370" cy="127837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02</a:t>
              </a:r>
            </a:p>
          </p:txBody>
        </p:sp>
      </p:grpSp>
      <p:grpSp>
        <p:nvGrpSpPr>
          <p:cNvPr id="16" name="Group 16"/>
          <p:cNvGrpSpPr/>
          <p:nvPr/>
        </p:nvGrpSpPr>
        <p:grpSpPr>
          <a:xfrm>
            <a:off x="8504815" y="5085604"/>
            <a:ext cx="1278370" cy="127837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8" name="TextBox 18"/>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03</a:t>
              </a:r>
            </a:p>
          </p:txBody>
        </p:sp>
      </p:grpSp>
      <p:grpSp>
        <p:nvGrpSpPr>
          <p:cNvPr id="19" name="Group 19"/>
          <p:cNvGrpSpPr/>
          <p:nvPr/>
        </p:nvGrpSpPr>
        <p:grpSpPr>
          <a:xfrm>
            <a:off x="8506575" y="7611749"/>
            <a:ext cx="1278370" cy="127837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5179"/>
                </a:lnSpc>
              </a:pPr>
              <a:r>
                <a:rPr lang="en-US" sz="3699">
                  <a:solidFill>
                    <a:srgbClr val="222222"/>
                  </a:solidFill>
                  <a:latin typeface="Inter Bold"/>
                </a:rPr>
                <a:t>04</a:t>
              </a:r>
            </a:p>
          </p:txBody>
        </p:sp>
      </p:grpSp>
      <p:grpSp>
        <p:nvGrpSpPr>
          <p:cNvPr id="22" name="Group 22"/>
          <p:cNvGrpSpPr/>
          <p:nvPr/>
        </p:nvGrpSpPr>
        <p:grpSpPr>
          <a:xfrm>
            <a:off x="17026979" y="0"/>
            <a:ext cx="1019285" cy="1364316"/>
            <a:chOff x="0" y="0"/>
            <a:chExt cx="660400" cy="883948"/>
          </a:xfrm>
        </p:grpSpPr>
        <p:sp>
          <p:nvSpPr>
            <p:cNvPr id="23" name="Freeform 23"/>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24" name="TextBox 24"/>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96" y="8276730"/>
            <a:ext cx="18307095" cy="2034624"/>
            <a:chOff x="0" y="-38100"/>
            <a:chExt cx="4821622" cy="455769"/>
          </a:xfrm>
        </p:grpSpPr>
        <p:sp>
          <p:nvSpPr>
            <p:cNvPr id="3" name="Freeform 3"/>
            <p:cNvSpPr/>
            <p:nvPr/>
          </p:nvSpPr>
          <p:spPr>
            <a:xfrm>
              <a:off x="5029" y="125304"/>
              <a:ext cx="4816593" cy="292365"/>
            </a:xfrm>
            <a:custGeom>
              <a:avLst/>
              <a:gdLst/>
              <a:ahLst/>
              <a:cxnLst/>
              <a:rect l="l" t="t" r="r" b="b"/>
              <a:pathLst>
                <a:path w="2678351" h="403679">
                  <a:moveTo>
                    <a:pt x="0" y="0"/>
                  </a:moveTo>
                  <a:lnTo>
                    <a:pt x="2678351" y="0"/>
                  </a:lnTo>
                  <a:lnTo>
                    <a:pt x="2678351" y="403679"/>
                  </a:lnTo>
                  <a:lnTo>
                    <a:pt x="0" y="403679"/>
                  </a:lnTo>
                  <a:close/>
                </a:path>
              </a:pathLst>
            </a:custGeom>
            <a:solidFill>
              <a:srgbClr val="E4CD98"/>
            </a:solidFill>
          </p:spPr>
          <p:txBody>
            <a:bodyPr/>
            <a:lstStyle/>
            <a:p>
              <a:endParaRPr lang="en-US"/>
            </a:p>
          </p:txBody>
        </p:sp>
        <p:sp>
          <p:nvSpPr>
            <p:cNvPr id="4" name="TextBox 4"/>
            <p:cNvSpPr txBox="1"/>
            <p:nvPr/>
          </p:nvSpPr>
          <p:spPr>
            <a:xfrm>
              <a:off x="0" y="-38100"/>
              <a:ext cx="2678351" cy="441779"/>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200482" y="2726720"/>
            <a:ext cx="0" cy="4897106"/>
          </a:xfrm>
          <a:prstGeom prst="line">
            <a:avLst/>
          </a:prstGeom>
          <a:ln w="38100" cap="flat">
            <a:solidFill>
              <a:srgbClr val="2A2A2A"/>
            </a:solidFill>
            <a:prstDash val="solid"/>
            <a:headEnd type="none" w="sm" len="sm"/>
            <a:tailEnd type="none" w="sm" len="sm"/>
          </a:ln>
        </p:spPr>
        <p:txBody>
          <a:bodyPr/>
          <a:lstStyle/>
          <a:p>
            <a:endParaRPr lang="en-US"/>
          </a:p>
        </p:txBody>
      </p:sp>
      <p:grpSp>
        <p:nvGrpSpPr>
          <p:cNvPr id="9" name="Group 9"/>
          <p:cNvGrpSpPr/>
          <p:nvPr/>
        </p:nvGrpSpPr>
        <p:grpSpPr>
          <a:xfrm>
            <a:off x="1028700" y="2726720"/>
            <a:ext cx="343563" cy="34356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A2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4452650"/>
            <a:ext cx="343563" cy="3435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A2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28700" y="7623826"/>
            <a:ext cx="343563" cy="3435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A2A"/>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28700" y="6303091"/>
            <a:ext cx="343563" cy="34356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A2A"/>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28700" y="876300"/>
            <a:ext cx="11123237" cy="1295400"/>
          </a:xfrm>
          <a:prstGeom prst="rect">
            <a:avLst/>
          </a:prstGeom>
        </p:spPr>
        <p:txBody>
          <a:bodyPr lIns="0" tIns="0" rIns="0" bIns="0" rtlCol="0" anchor="t">
            <a:spAutoFit/>
          </a:bodyPr>
          <a:lstStyle/>
          <a:p>
            <a:pPr>
              <a:lnSpc>
                <a:spcPts val="10500"/>
              </a:lnSpc>
            </a:pPr>
            <a:r>
              <a:rPr lang="en-US" sz="7500">
                <a:solidFill>
                  <a:srgbClr val="000000"/>
                </a:solidFill>
                <a:latin typeface="Inter Bold"/>
              </a:rPr>
              <a:t>TARGET CUSTOMER</a:t>
            </a:r>
          </a:p>
        </p:txBody>
      </p:sp>
      <p:sp>
        <p:nvSpPr>
          <p:cNvPr id="23" name="TextBox 23"/>
          <p:cNvSpPr txBox="1"/>
          <p:nvPr/>
        </p:nvSpPr>
        <p:spPr>
          <a:xfrm>
            <a:off x="1604633" y="2612752"/>
            <a:ext cx="3799737" cy="514350"/>
          </a:xfrm>
          <a:prstGeom prst="rect">
            <a:avLst/>
          </a:prstGeom>
        </p:spPr>
        <p:txBody>
          <a:bodyPr lIns="0" tIns="0" rIns="0" bIns="0" rtlCol="0" anchor="t">
            <a:spAutoFit/>
          </a:bodyPr>
          <a:lstStyle/>
          <a:p>
            <a:pPr>
              <a:lnSpc>
                <a:spcPts val="4200"/>
              </a:lnSpc>
            </a:pPr>
            <a:r>
              <a:rPr lang="en-US" sz="3000">
                <a:solidFill>
                  <a:srgbClr val="000000"/>
                </a:solidFill>
                <a:latin typeface="Fahkwang Bold"/>
              </a:rPr>
              <a:t>PEKERJAAN</a:t>
            </a:r>
          </a:p>
        </p:txBody>
      </p:sp>
      <p:sp>
        <p:nvSpPr>
          <p:cNvPr id="24" name="TextBox 24"/>
          <p:cNvSpPr txBox="1"/>
          <p:nvPr/>
        </p:nvSpPr>
        <p:spPr>
          <a:xfrm>
            <a:off x="1557250" y="3306807"/>
            <a:ext cx="6989197" cy="86042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Pelanggan angkringan biasanya seorang pelajar,mahasiswa dan pegawai kantoran</a:t>
            </a:r>
          </a:p>
        </p:txBody>
      </p:sp>
      <p:sp>
        <p:nvSpPr>
          <p:cNvPr id="25" name="TextBox 25"/>
          <p:cNvSpPr txBox="1"/>
          <p:nvPr/>
        </p:nvSpPr>
        <p:spPr>
          <a:xfrm>
            <a:off x="1604633" y="4292962"/>
            <a:ext cx="8860102" cy="514350"/>
          </a:xfrm>
          <a:prstGeom prst="rect">
            <a:avLst/>
          </a:prstGeom>
        </p:spPr>
        <p:txBody>
          <a:bodyPr lIns="0" tIns="0" rIns="0" bIns="0" rtlCol="0" anchor="t">
            <a:spAutoFit/>
          </a:bodyPr>
          <a:lstStyle/>
          <a:p>
            <a:pPr>
              <a:lnSpc>
                <a:spcPts val="4200"/>
              </a:lnSpc>
            </a:pPr>
            <a:r>
              <a:rPr lang="en-US" sz="3000" dirty="0">
                <a:solidFill>
                  <a:srgbClr val="000000"/>
                </a:solidFill>
                <a:latin typeface="Fahkwang Bold"/>
              </a:rPr>
              <a:t>PENDAPATAN &amp; PENGELUARAN</a:t>
            </a:r>
          </a:p>
        </p:txBody>
      </p:sp>
      <p:sp>
        <p:nvSpPr>
          <p:cNvPr id="26" name="TextBox 26"/>
          <p:cNvSpPr txBox="1"/>
          <p:nvPr/>
        </p:nvSpPr>
        <p:spPr>
          <a:xfrm>
            <a:off x="1604633" y="4867991"/>
            <a:ext cx="8860102" cy="129857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Rata-rata pendapatan para masyarakat diluar sana sekitar Rp. 4.500.000 dan pengeluarannya perbulan sekitar -/+ Rp. 2.000.000</a:t>
            </a:r>
          </a:p>
        </p:txBody>
      </p:sp>
      <p:sp>
        <p:nvSpPr>
          <p:cNvPr id="27" name="TextBox 27"/>
          <p:cNvSpPr txBox="1"/>
          <p:nvPr/>
        </p:nvSpPr>
        <p:spPr>
          <a:xfrm>
            <a:off x="1584725" y="6214191"/>
            <a:ext cx="8860102" cy="514350"/>
          </a:xfrm>
          <a:prstGeom prst="rect">
            <a:avLst/>
          </a:prstGeom>
        </p:spPr>
        <p:txBody>
          <a:bodyPr lIns="0" tIns="0" rIns="0" bIns="0" rtlCol="0" anchor="t">
            <a:spAutoFit/>
          </a:bodyPr>
          <a:lstStyle/>
          <a:p>
            <a:pPr>
              <a:lnSpc>
                <a:spcPts val="4200"/>
              </a:lnSpc>
            </a:pPr>
            <a:r>
              <a:rPr lang="en-US" sz="3000">
                <a:solidFill>
                  <a:srgbClr val="000000"/>
                </a:solidFill>
                <a:latin typeface="Fahkwang Bold"/>
              </a:rPr>
              <a:t>JENIS KELAMIN &amp; USIA</a:t>
            </a:r>
          </a:p>
        </p:txBody>
      </p:sp>
      <p:sp>
        <p:nvSpPr>
          <p:cNvPr id="28" name="TextBox 28"/>
          <p:cNvSpPr txBox="1"/>
          <p:nvPr/>
        </p:nvSpPr>
        <p:spPr>
          <a:xfrm>
            <a:off x="1604633" y="6884415"/>
            <a:ext cx="8553353" cy="42227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Pria &amp; Wanita dari usia 5 tahun – 65 tahun</a:t>
            </a:r>
          </a:p>
        </p:txBody>
      </p:sp>
      <p:sp>
        <p:nvSpPr>
          <p:cNvPr id="29" name="TextBox 29"/>
          <p:cNvSpPr txBox="1"/>
          <p:nvPr/>
        </p:nvSpPr>
        <p:spPr>
          <a:xfrm>
            <a:off x="1557250" y="7453039"/>
            <a:ext cx="8860102" cy="514350"/>
          </a:xfrm>
          <a:prstGeom prst="rect">
            <a:avLst/>
          </a:prstGeom>
        </p:spPr>
        <p:txBody>
          <a:bodyPr lIns="0" tIns="0" rIns="0" bIns="0" rtlCol="0" anchor="t">
            <a:spAutoFit/>
          </a:bodyPr>
          <a:lstStyle/>
          <a:p>
            <a:pPr>
              <a:lnSpc>
                <a:spcPts val="4200"/>
              </a:lnSpc>
            </a:pPr>
            <a:r>
              <a:rPr lang="en-US" sz="3000">
                <a:solidFill>
                  <a:srgbClr val="000000"/>
                </a:solidFill>
                <a:latin typeface="Fahkwang Bold"/>
              </a:rPr>
              <a:t>TEMPAT TINGGAL</a:t>
            </a:r>
          </a:p>
        </p:txBody>
      </p:sp>
      <p:sp>
        <p:nvSpPr>
          <p:cNvPr id="30" name="TextBox 30"/>
          <p:cNvSpPr txBox="1"/>
          <p:nvPr/>
        </p:nvSpPr>
        <p:spPr>
          <a:xfrm>
            <a:off x="1557250" y="8024539"/>
            <a:ext cx="8553353" cy="422275"/>
          </a:xfrm>
          <a:prstGeom prst="rect">
            <a:avLst/>
          </a:prstGeom>
        </p:spPr>
        <p:txBody>
          <a:bodyPr lIns="0" tIns="0" rIns="0" bIns="0" rtlCol="0" anchor="t">
            <a:spAutoFit/>
          </a:bodyPr>
          <a:lstStyle/>
          <a:p>
            <a:pPr algn="just">
              <a:lnSpc>
                <a:spcPts val="3499"/>
              </a:lnSpc>
            </a:pPr>
            <a:r>
              <a:rPr lang="en-US" sz="2499">
                <a:solidFill>
                  <a:srgbClr val="000000"/>
                </a:solidFill>
                <a:latin typeface="Inter"/>
              </a:rPr>
              <a:t>Jakarta pusat tepat nya di jalan Johar dan sekitarnya</a:t>
            </a:r>
          </a:p>
        </p:txBody>
      </p:sp>
      <p:grpSp>
        <p:nvGrpSpPr>
          <p:cNvPr id="31" name="Group 31"/>
          <p:cNvGrpSpPr/>
          <p:nvPr/>
        </p:nvGrpSpPr>
        <p:grpSpPr>
          <a:xfrm>
            <a:off x="17026979" y="0"/>
            <a:ext cx="1019285" cy="1364316"/>
            <a:chOff x="0" y="0"/>
            <a:chExt cx="660400" cy="883948"/>
          </a:xfrm>
        </p:grpSpPr>
        <p:sp>
          <p:nvSpPr>
            <p:cNvPr id="32" name="Freeform 32"/>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33" name="TextBox 33"/>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sp>
        <p:nvSpPr>
          <p:cNvPr id="5" name="Freeform 5"/>
          <p:cNvSpPr/>
          <p:nvPr/>
        </p:nvSpPr>
        <p:spPr>
          <a:xfrm>
            <a:off x="2160888" y="4625859"/>
            <a:ext cx="3107273" cy="1779620"/>
          </a:xfrm>
          <a:custGeom>
            <a:avLst/>
            <a:gdLst/>
            <a:ahLst/>
            <a:cxnLst/>
            <a:rect l="l" t="t" r="r" b="b"/>
            <a:pathLst>
              <a:path w="3107273" h="1779620">
                <a:moveTo>
                  <a:pt x="0" y="0"/>
                </a:moveTo>
                <a:lnTo>
                  <a:pt x="3107272" y="0"/>
                </a:lnTo>
                <a:lnTo>
                  <a:pt x="3107272" y="1779620"/>
                </a:lnTo>
                <a:lnTo>
                  <a:pt x="0" y="1779620"/>
                </a:lnTo>
                <a:lnTo>
                  <a:pt x="0" y="0"/>
                </a:lnTo>
                <a:close/>
              </a:path>
            </a:pathLst>
          </a:custGeom>
          <a:blipFill>
            <a:blip r:embed="rId2">
              <a:alphaModFix amt="6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756995" y="4068278"/>
            <a:ext cx="2690969" cy="2867426"/>
          </a:xfrm>
          <a:custGeom>
            <a:avLst/>
            <a:gdLst/>
            <a:ahLst/>
            <a:cxnLst/>
            <a:rect l="l" t="t" r="r" b="b"/>
            <a:pathLst>
              <a:path w="2690969" h="2867426">
                <a:moveTo>
                  <a:pt x="0" y="0"/>
                </a:moveTo>
                <a:lnTo>
                  <a:pt x="2690969" y="0"/>
                </a:lnTo>
                <a:lnTo>
                  <a:pt x="2690969" y="2867426"/>
                </a:lnTo>
                <a:lnTo>
                  <a:pt x="0" y="2867426"/>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892898" y="1681083"/>
            <a:ext cx="13317256" cy="1562095"/>
          </a:xfrm>
          <a:prstGeom prst="rect">
            <a:avLst/>
          </a:prstGeom>
        </p:spPr>
        <p:txBody>
          <a:bodyPr lIns="0" tIns="0" rIns="0" bIns="0" rtlCol="0" anchor="t">
            <a:spAutoFit/>
          </a:bodyPr>
          <a:lstStyle/>
          <a:p>
            <a:pPr algn="ctr">
              <a:lnSpc>
                <a:spcPts val="11249"/>
              </a:lnSpc>
            </a:pPr>
            <a:r>
              <a:rPr lang="en-US" sz="12499">
                <a:solidFill>
                  <a:srgbClr val="000000"/>
                </a:solidFill>
                <a:latin typeface="Kelin Eator"/>
              </a:rPr>
              <a:t>MARKET SIZING</a:t>
            </a:r>
          </a:p>
        </p:txBody>
      </p:sp>
      <p:sp>
        <p:nvSpPr>
          <p:cNvPr id="8" name="TextBox 8"/>
          <p:cNvSpPr txBox="1"/>
          <p:nvPr/>
        </p:nvSpPr>
        <p:spPr>
          <a:xfrm>
            <a:off x="1142661" y="7173829"/>
            <a:ext cx="5143726" cy="1354455"/>
          </a:xfrm>
          <a:prstGeom prst="rect">
            <a:avLst/>
          </a:prstGeom>
        </p:spPr>
        <p:txBody>
          <a:bodyPr lIns="0" tIns="0" rIns="0" bIns="0" rtlCol="0" anchor="t">
            <a:spAutoFit/>
          </a:bodyPr>
          <a:lstStyle/>
          <a:p>
            <a:pPr algn="ctr">
              <a:lnSpc>
                <a:spcPts val="2699"/>
              </a:lnSpc>
            </a:pPr>
            <a:r>
              <a:rPr lang="en-US" sz="2699">
                <a:solidFill>
                  <a:srgbClr val="000000"/>
                </a:solidFill>
                <a:latin typeface="Inter"/>
              </a:rPr>
              <a:t>Sekitar 69,13% Populasi masyarat indosesia yang berusia 5-65 tahun atau generasi X</a:t>
            </a:r>
          </a:p>
        </p:txBody>
      </p:sp>
      <p:sp>
        <p:nvSpPr>
          <p:cNvPr id="9" name="TextBox 9"/>
          <p:cNvSpPr txBox="1"/>
          <p:nvPr/>
        </p:nvSpPr>
        <p:spPr>
          <a:xfrm>
            <a:off x="6772805" y="7173829"/>
            <a:ext cx="4742389" cy="1354455"/>
          </a:xfrm>
          <a:prstGeom prst="rect">
            <a:avLst/>
          </a:prstGeom>
        </p:spPr>
        <p:txBody>
          <a:bodyPr lIns="0" tIns="0" rIns="0" bIns="0" rtlCol="0" anchor="t">
            <a:spAutoFit/>
          </a:bodyPr>
          <a:lstStyle/>
          <a:p>
            <a:pPr algn="ctr">
              <a:lnSpc>
                <a:spcPts val="2699"/>
              </a:lnSpc>
            </a:pPr>
            <a:r>
              <a:rPr lang="en-US" sz="2699">
                <a:solidFill>
                  <a:srgbClr val="000000"/>
                </a:solidFill>
                <a:latin typeface="Inter"/>
              </a:rPr>
              <a:t>Pertumbuhan kuliner tradisional angkringan mencakup usaha mikro hingga kecil </a:t>
            </a:r>
          </a:p>
        </p:txBody>
      </p:sp>
      <p:sp>
        <p:nvSpPr>
          <p:cNvPr id="10" name="TextBox 10"/>
          <p:cNvSpPr txBox="1"/>
          <p:nvPr/>
        </p:nvSpPr>
        <p:spPr>
          <a:xfrm>
            <a:off x="12252274" y="7173829"/>
            <a:ext cx="4893065" cy="1433195"/>
          </a:xfrm>
          <a:prstGeom prst="rect">
            <a:avLst/>
          </a:prstGeom>
        </p:spPr>
        <p:txBody>
          <a:bodyPr lIns="0" tIns="0" rIns="0" bIns="0" rtlCol="0" anchor="t">
            <a:spAutoFit/>
          </a:bodyPr>
          <a:lstStyle/>
          <a:p>
            <a:pPr algn="ctr">
              <a:lnSpc>
                <a:spcPts val="2799"/>
              </a:lnSpc>
            </a:pPr>
            <a:r>
              <a:rPr lang="en-US" sz="2799">
                <a:solidFill>
                  <a:srgbClr val="000000"/>
                </a:solidFill>
                <a:latin typeface="Inter"/>
              </a:rPr>
              <a:t>Lokasi dikatakan strategis apabila terletak di lingkungan kampus atau perkantoran </a:t>
            </a:r>
          </a:p>
        </p:txBody>
      </p:sp>
      <p:grpSp>
        <p:nvGrpSpPr>
          <p:cNvPr id="12" name="Group 12"/>
          <p:cNvGrpSpPr/>
          <p:nvPr/>
        </p:nvGrpSpPr>
        <p:grpSpPr>
          <a:xfrm>
            <a:off x="17026979" y="0"/>
            <a:ext cx="1019285" cy="1364316"/>
            <a:chOff x="0" y="0"/>
            <a:chExt cx="660400" cy="883948"/>
          </a:xfrm>
        </p:grpSpPr>
        <p:sp>
          <p:nvSpPr>
            <p:cNvPr id="13" name="Freeform 13"/>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14" name="TextBox 14"/>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pic>
        <p:nvPicPr>
          <p:cNvPr id="15" name="Picture 14"/>
          <p:cNvPicPr>
            <a:picLocks noChangeAspect="1"/>
          </p:cNvPicPr>
          <p:nvPr/>
        </p:nvPicPr>
        <p:blipFill>
          <a:blip r:embed="rId5"/>
          <a:stretch>
            <a:fillRect/>
          </a:stretch>
        </p:blipFill>
        <p:spPr>
          <a:xfrm>
            <a:off x="13748687" y="4409911"/>
            <a:ext cx="1900238" cy="2382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sp>
        <p:nvSpPr>
          <p:cNvPr id="2" name="TextBox 2"/>
          <p:cNvSpPr txBox="1"/>
          <p:nvPr/>
        </p:nvSpPr>
        <p:spPr>
          <a:xfrm>
            <a:off x="5562490" y="3510170"/>
            <a:ext cx="12545305" cy="2778197"/>
          </a:xfrm>
          <a:prstGeom prst="rect">
            <a:avLst/>
          </a:prstGeom>
        </p:spPr>
        <p:txBody>
          <a:bodyPr lIns="0" tIns="0" rIns="0" bIns="0" rtlCol="0" anchor="t">
            <a:spAutoFit/>
          </a:bodyPr>
          <a:lstStyle/>
          <a:p>
            <a:pPr>
              <a:lnSpc>
                <a:spcPts val="3690"/>
              </a:lnSpc>
            </a:pPr>
            <a:r>
              <a:rPr lang="en-US" sz="2635">
                <a:solidFill>
                  <a:srgbClr val="FFFFFF"/>
                </a:solidFill>
                <a:latin typeface="Inter"/>
              </a:rPr>
              <a:t>Untuk menghadapi pesaing dibidang kuliner, angkringan sudah menjadi daya tarik tersendiri untuk kalangan remaja dikarenakan sudah menjadi tempat favorit untuk berkumpul dan bersosialisasi maupun harganya yang terjangkau. Apalagi dengan adanya konsep angkringan kami yang berbeda dan modern dengan angkringan lain yaitu bisa Grill sendiri akan menambah minat pelanggan. </a:t>
            </a:r>
          </a:p>
        </p:txBody>
      </p:sp>
      <p:sp>
        <p:nvSpPr>
          <p:cNvPr id="3" name="TextBox 3"/>
          <p:cNvSpPr txBox="1"/>
          <p:nvPr/>
        </p:nvSpPr>
        <p:spPr>
          <a:xfrm>
            <a:off x="6690088" y="2833895"/>
            <a:ext cx="9617605" cy="409575"/>
          </a:xfrm>
          <a:prstGeom prst="rect">
            <a:avLst/>
          </a:prstGeom>
        </p:spPr>
        <p:txBody>
          <a:bodyPr lIns="0" tIns="0" rIns="0" bIns="0" rtlCol="0" anchor="t">
            <a:spAutoFit/>
          </a:bodyPr>
          <a:lstStyle/>
          <a:p>
            <a:pPr>
              <a:lnSpc>
                <a:spcPts val="3000"/>
              </a:lnSpc>
            </a:pPr>
            <a:r>
              <a:rPr lang="en-US" sz="3000">
                <a:solidFill>
                  <a:srgbClr val="FFFFFF"/>
                </a:solidFill>
                <a:latin typeface="Inter Bold"/>
              </a:rPr>
              <a:t>Direct competitors vs potential competitors</a:t>
            </a:r>
          </a:p>
        </p:txBody>
      </p:sp>
      <p:sp>
        <p:nvSpPr>
          <p:cNvPr id="4" name="TextBox 4"/>
          <p:cNvSpPr txBox="1"/>
          <p:nvPr/>
        </p:nvSpPr>
        <p:spPr>
          <a:xfrm>
            <a:off x="4611000" y="764436"/>
            <a:ext cx="11520586" cy="1257196"/>
          </a:xfrm>
          <a:prstGeom prst="rect">
            <a:avLst/>
          </a:prstGeom>
        </p:spPr>
        <p:txBody>
          <a:bodyPr lIns="0" tIns="0" rIns="0" bIns="0" rtlCol="0" anchor="t">
            <a:spAutoFit/>
          </a:bodyPr>
          <a:lstStyle/>
          <a:p>
            <a:pPr algn="ctr">
              <a:lnSpc>
                <a:spcPts val="4870"/>
              </a:lnSpc>
            </a:pPr>
            <a:r>
              <a:rPr lang="en-US" sz="4870" spc="170">
                <a:solidFill>
                  <a:srgbClr val="FFFFFF"/>
                </a:solidFill>
                <a:latin typeface="Inter Bold"/>
              </a:rPr>
              <a:t>COMPETITION LANDSCAPE &amp; POSITIONING</a:t>
            </a:r>
          </a:p>
        </p:txBody>
      </p:sp>
      <p:sp>
        <p:nvSpPr>
          <p:cNvPr id="5" name="TextBox 5"/>
          <p:cNvSpPr txBox="1"/>
          <p:nvPr/>
        </p:nvSpPr>
        <p:spPr>
          <a:xfrm>
            <a:off x="6690088" y="6650317"/>
            <a:ext cx="8227451" cy="409575"/>
          </a:xfrm>
          <a:prstGeom prst="rect">
            <a:avLst/>
          </a:prstGeom>
        </p:spPr>
        <p:txBody>
          <a:bodyPr lIns="0" tIns="0" rIns="0" bIns="0" rtlCol="0" anchor="t">
            <a:spAutoFit/>
          </a:bodyPr>
          <a:lstStyle/>
          <a:p>
            <a:pPr>
              <a:lnSpc>
                <a:spcPts val="3000"/>
              </a:lnSpc>
            </a:pPr>
            <a:r>
              <a:rPr lang="en-US" sz="3000">
                <a:solidFill>
                  <a:srgbClr val="FFFFFF"/>
                </a:solidFill>
                <a:latin typeface="Inter Bold"/>
              </a:rPr>
              <a:t>Potential competitors</a:t>
            </a:r>
          </a:p>
        </p:txBody>
      </p:sp>
      <p:sp>
        <p:nvSpPr>
          <p:cNvPr id="10" name="TextBox 10"/>
          <p:cNvSpPr txBox="1"/>
          <p:nvPr/>
        </p:nvSpPr>
        <p:spPr>
          <a:xfrm>
            <a:off x="5562490" y="7326592"/>
            <a:ext cx="11827656" cy="2778197"/>
          </a:xfrm>
          <a:prstGeom prst="rect">
            <a:avLst/>
          </a:prstGeom>
        </p:spPr>
        <p:txBody>
          <a:bodyPr lIns="0" tIns="0" rIns="0" bIns="0" rtlCol="0" anchor="t">
            <a:spAutoFit/>
          </a:bodyPr>
          <a:lstStyle/>
          <a:p>
            <a:pPr>
              <a:lnSpc>
                <a:spcPts val="3690"/>
              </a:lnSpc>
            </a:pPr>
            <a:r>
              <a:rPr lang="en-US" sz="2635" dirty="0" err="1">
                <a:solidFill>
                  <a:srgbClr val="FFFFFF"/>
                </a:solidFill>
                <a:latin typeface="Inter"/>
              </a:rPr>
              <a:t>Angkringan</a:t>
            </a:r>
            <a:r>
              <a:rPr lang="en-US" sz="2635" dirty="0">
                <a:solidFill>
                  <a:srgbClr val="FFFFFF"/>
                </a:solidFill>
                <a:latin typeface="Inter"/>
              </a:rPr>
              <a:t> </a:t>
            </a:r>
            <a:r>
              <a:rPr lang="en-US" sz="2635" dirty="0" err="1">
                <a:solidFill>
                  <a:srgbClr val="FFFFFF"/>
                </a:solidFill>
                <a:latin typeface="Inter"/>
              </a:rPr>
              <a:t>sudah</a:t>
            </a:r>
            <a:r>
              <a:rPr lang="en-US" sz="2635" dirty="0">
                <a:solidFill>
                  <a:srgbClr val="FFFFFF"/>
                </a:solidFill>
                <a:latin typeface="Inter"/>
              </a:rPr>
              <a:t> </a:t>
            </a:r>
            <a:r>
              <a:rPr lang="en-US" sz="2635" dirty="0" err="1">
                <a:solidFill>
                  <a:srgbClr val="FFFFFF"/>
                </a:solidFill>
                <a:latin typeface="Inter"/>
              </a:rPr>
              <a:t>menjadi</a:t>
            </a:r>
            <a:r>
              <a:rPr lang="en-US" sz="2635" dirty="0">
                <a:solidFill>
                  <a:srgbClr val="FFFFFF"/>
                </a:solidFill>
                <a:latin typeface="Inter"/>
              </a:rPr>
              <a:t> </a:t>
            </a:r>
            <a:r>
              <a:rPr lang="en-US" sz="2635" dirty="0" err="1">
                <a:solidFill>
                  <a:srgbClr val="FFFFFF"/>
                </a:solidFill>
                <a:latin typeface="Inter"/>
              </a:rPr>
              <a:t>pilihan</a:t>
            </a:r>
            <a:r>
              <a:rPr lang="en-US" sz="2635" dirty="0">
                <a:solidFill>
                  <a:srgbClr val="FFFFFF"/>
                </a:solidFill>
                <a:latin typeface="Inter"/>
              </a:rPr>
              <a:t> </a:t>
            </a:r>
            <a:r>
              <a:rPr lang="en-US" sz="2635" dirty="0" err="1">
                <a:solidFill>
                  <a:srgbClr val="FFFFFF"/>
                </a:solidFill>
                <a:latin typeface="Inter"/>
              </a:rPr>
              <a:t>tersendiri</a:t>
            </a:r>
            <a:r>
              <a:rPr lang="en-US" sz="2635" dirty="0">
                <a:solidFill>
                  <a:srgbClr val="FFFFFF"/>
                </a:solidFill>
                <a:latin typeface="Inter"/>
              </a:rPr>
              <a:t> </a:t>
            </a:r>
            <a:r>
              <a:rPr lang="en-US" sz="2635" dirty="0" err="1">
                <a:solidFill>
                  <a:srgbClr val="FFFFFF"/>
                </a:solidFill>
                <a:latin typeface="Inter"/>
              </a:rPr>
              <a:t>bagi</a:t>
            </a:r>
            <a:r>
              <a:rPr lang="en-US" sz="2635" dirty="0">
                <a:solidFill>
                  <a:srgbClr val="FFFFFF"/>
                </a:solidFill>
                <a:latin typeface="Inter"/>
              </a:rPr>
              <a:t> para </a:t>
            </a:r>
            <a:r>
              <a:rPr lang="en-US" sz="2635" dirty="0" err="1">
                <a:solidFill>
                  <a:srgbClr val="FFFFFF"/>
                </a:solidFill>
                <a:latin typeface="Inter"/>
              </a:rPr>
              <a:t>peminatnya</a:t>
            </a:r>
            <a:r>
              <a:rPr lang="en-US" sz="2635" dirty="0">
                <a:solidFill>
                  <a:srgbClr val="FFFFFF"/>
                </a:solidFill>
                <a:latin typeface="Inter"/>
              </a:rPr>
              <a:t>, </a:t>
            </a:r>
            <a:r>
              <a:rPr lang="en-US" sz="2635" dirty="0" err="1">
                <a:solidFill>
                  <a:srgbClr val="FFFFFF"/>
                </a:solidFill>
                <a:latin typeface="Inter"/>
              </a:rPr>
              <a:t>apabila</a:t>
            </a:r>
            <a:r>
              <a:rPr lang="en-US" sz="2635" dirty="0">
                <a:solidFill>
                  <a:srgbClr val="FFFFFF"/>
                </a:solidFill>
                <a:latin typeface="Inter"/>
              </a:rPr>
              <a:t> </a:t>
            </a:r>
            <a:r>
              <a:rPr lang="en-US" sz="2635" dirty="0" err="1">
                <a:solidFill>
                  <a:srgbClr val="FFFFFF"/>
                </a:solidFill>
                <a:latin typeface="Inter"/>
              </a:rPr>
              <a:t>pesaing</a:t>
            </a:r>
            <a:r>
              <a:rPr lang="en-US" sz="2635" dirty="0">
                <a:solidFill>
                  <a:srgbClr val="FFFFFF"/>
                </a:solidFill>
                <a:latin typeface="Inter"/>
              </a:rPr>
              <a:t> </a:t>
            </a:r>
            <a:r>
              <a:rPr lang="en-US" sz="2635" dirty="0" err="1">
                <a:solidFill>
                  <a:srgbClr val="FFFFFF"/>
                </a:solidFill>
                <a:latin typeface="Inter"/>
              </a:rPr>
              <a:t>potensial</a:t>
            </a:r>
            <a:r>
              <a:rPr lang="en-US" sz="2635" dirty="0">
                <a:solidFill>
                  <a:srgbClr val="FFFFFF"/>
                </a:solidFill>
                <a:latin typeface="Inter"/>
              </a:rPr>
              <a:t> </a:t>
            </a:r>
            <a:r>
              <a:rPr lang="en-US" sz="2635" dirty="0" err="1">
                <a:solidFill>
                  <a:srgbClr val="FFFFFF"/>
                </a:solidFill>
                <a:latin typeface="Inter"/>
              </a:rPr>
              <a:t>ingin</a:t>
            </a:r>
            <a:r>
              <a:rPr lang="en-US" sz="2635" dirty="0">
                <a:solidFill>
                  <a:srgbClr val="FFFFFF"/>
                </a:solidFill>
                <a:latin typeface="Inter"/>
              </a:rPr>
              <a:t> </a:t>
            </a:r>
            <a:r>
              <a:rPr lang="en-US" sz="2635" dirty="0" err="1">
                <a:solidFill>
                  <a:srgbClr val="FFFFFF"/>
                </a:solidFill>
                <a:latin typeface="Inter"/>
              </a:rPr>
              <a:t>memasuki</a:t>
            </a:r>
            <a:r>
              <a:rPr lang="en-US" sz="2635" dirty="0">
                <a:solidFill>
                  <a:srgbClr val="FFFFFF"/>
                </a:solidFill>
                <a:latin typeface="Inter"/>
              </a:rPr>
              <a:t> </a:t>
            </a:r>
            <a:r>
              <a:rPr lang="en-US" sz="2635" dirty="0" err="1">
                <a:solidFill>
                  <a:srgbClr val="FFFFFF"/>
                </a:solidFill>
                <a:latin typeface="Inter"/>
              </a:rPr>
              <a:t>pasar</a:t>
            </a:r>
            <a:r>
              <a:rPr lang="en-US" sz="2635" dirty="0">
                <a:solidFill>
                  <a:srgbClr val="FFFFFF"/>
                </a:solidFill>
                <a:latin typeface="Inter"/>
              </a:rPr>
              <a:t> yang </a:t>
            </a:r>
            <a:r>
              <a:rPr lang="en-US" sz="2635" dirty="0" err="1">
                <a:solidFill>
                  <a:srgbClr val="FFFFFF"/>
                </a:solidFill>
                <a:latin typeface="Inter"/>
              </a:rPr>
              <a:t>sama</a:t>
            </a:r>
            <a:r>
              <a:rPr lang="en-US" sz="2635" dirty="0">
                <a:solidFill>
                  <a:srgbClr val="FFFFFF"/>
                </a:solidFill>
                <a:latin typeface="Inter"/>
              </a:rPr>
              <a:t>, </a:t>
            </a:r>
            <a:r>
              <a:rPr lang="en-US" sz="2635" dirty="0" err="1">
                <a:solidFill>
                  <a:srgbClr val="FFFFFF"/>
                </a:solidFill>
                <a:latin typeface="Inter"/>
              </a:rPr>
              <a:t>mereka</a:t>
            </a:r>
            <a:r>
              <a:rPr lang="en-US" sz="2635" dirty="0">
                <a:solidFill>
                  <a:srgbClr val="FFFFFF"/>
                </a:solidFill>
                <a:latin typeface="Inter"/>
              </a:rPr>
              <a:t> </a:t>
            </a:r>
            <a:r>
              <a:rPr lang="en-US" sz="2635" dirty="0" err="1">
                <a:solidFill>
                  <a:srgbClr val="FFFFFF"/>
                </a:solidFill>
                <a:latin typeface="Inter"/>
              </a:rPr>
              <a:t>harus</a:t>
            </a:r>
            <a:r>
              <a:rPr lang="en-US" sz="2635" dirty="0">
                <a:solidFill>
                  <a:srgbClr val="FFFFFF"/>
                </a:solidFill>
                <a:latin typeface="Inter"/>
              </a:rPr>
              <a:t> </a:t>
            </a:r>
            <a:r>
              <a:rPr lang="en-US" sz="2635" dirty="0" err="1">
                <a:solidFill>
                  <a:srgbClr val="FFFFFF"/>
                </a:solidFill>
                <a:latin typeface="Inter"/>
              </a:rPr>
              <a:t>terlebih</a:t>
            </a:r>
            <a:r>
              <a:rPr lang="en-US" sz="2635" dirty="0">
                <a:solidFill>
                  <a:srgbClr val="FFFFFF"/>
                </a:solidFill>
                <a:latin typeface="Inter"/>
              </a:rPr>
              <a:t> </a:t>
            </a:r>
            <a:r>
              <a:rPr lang="en-US" sz="2635" dirty="0" err="1">
                <a:solidFill>
                  <a:srgbClr val="FFFFFF"/>
                </a:solidFill>
                <a:latin typeface="Inter"/>
              </a:rPr>
              <a:t>dahulu</a:t>
            </a:r>
            <a:r>
              <a:rPr lang="en-US" sz="2635" dirty="0">
                <a:solidFill>
                  <a:srgbClr val="FFFFFF"/>
                </a:solidFill>
                <a:latin typeface="Inter"/>
              </a:rPr>
              <a:t> </a:t>
            </a:r>
            <a:r>
              <a:rPr lang="en-US" sz="2635" dirty="0" err="1">
                <a:solidFill>
                  <a:srgbClr val="FFFFFF"/>
                </a:solidFill>
                <a:latin typeface="Inter"/>
              </a:rPr>
              <a:t>menganalisa</a:t>
            </a:r>
            <a:r>
              <a:rPr lang="en-US" sz="2635" dirty="0">
                <a:solidFill>
                  <a:srgbClr val="FFFFFF"/>
                </a:solidFill>
                <a:latin typeface="Inter"/>
              </a:rPr>
              <a:t> </a:t>
            </a:r>
            <a:r>
              <a:rPr lang="en-US" sz="2635" dirty="0" err="1">
                <a:solidFill>
                  <a:srgbClr val="FFFFFF"/>
                </a:solidFill>
                <a:latin typeface="Inter"/>
              </a:rPr>
              <a:t>pasar</a:t>
            </a:r>
            <a:r>
              <a:rPr lang="en-US" sz="2635" dirty="0">
                <a:solidFill>
                  <a:srgbClr val="FFFFFF"/>
                </a:solidFill>
                <a:latin typeface="Inter"/>
              </a:rPr>
              <a:t>. </a:t>
            </a:r>
            <a:r>
              <a:rPr lang="en-US" sz="2635" dirty="0" err="1">
                <a:solidFill>
                  <a:srgbClr val="FFFFFF"/>
                </a:solidFill>
                <a:latin typeface="Inter"/>
              </a:rPr>
              <a:t>Pesaing</a:t>
            </a:r>
            <a:r>
              <a:rPr lang="en-US" sz="2635" dirty="0">
                <a:solidFill>
                  <a:srgbClr val="FFFFFF"/>
                </a:solidFill>
                <a:latin typeface="Inter"/>
              </a:rPr>
              <a:t> </a:t>
            </a:r>
            <a:r>
              <a:rPr lang="en-US" sz="2635" dirty="0" err="1">
                <a:solidFill>
                  <a:srgbClr val="FFFFFF"/>
                </a:solidFill>
                <a:latin typeface="Inter"/>
              </a:rPr>
              <a:t>tersebut</a:t>
            </a:r>
            <a:r>
              <a:rPr lang="en-US" sz="2635" dirty="0">
                <a:solidFill>
                  <a:srgbClr val="FFFFFF"/>
                </a:solidFill>
                <a:latin typeface="Inter"/>
              </a:rPr>
              <a:t> </a:t>
            </a:r>
            <a:r>
              <a:rPr lang="en-US" sz="2635" dirty="0" err="1">
                <a:solidFill>
                  <a:srgbClr val="FFFFFF"/>
                </a:solidFill>
                <a:latin typeface="Inter"/>
              </a:rPr>
              <a:t>harus</a:t>
            </a:r>
            <a:r>
              <a:rPr lang="en-US" sz="2635" dirty="0">
                <a:solidFill>
                  <a:srgbClr val="FFFFFF"/>
                </a:solidFill>
                <a:latin typeface="Inter"/>
              </a:rPr>
              <a:t> </a:t>
            </a:r>
            <a:r>
              <a:rPr lang="en-US" sz="2635" dirty="0" err="1">
                <a:solidFill>
                  <a:srgbClr val="FFFFFF"/>
                </a:solidFill>
                <a:latin typeface="Inter"/>
              </a:rPr>
              <a:t>mengejar</a:t>
            </a:r>
            <a:r>
              <a:rPr lang="en-US" sz="2635" dirty="0">
                <a:solidFill>
                  <a:srgbClr val="FFFFFF"/>
                </a:solidFill>
                <a:latin typeface="Inter"/>
              </a:rPr>
              <a:t> </a:t>
            </a:r>
            <a:r>
              <a:rPr lang="en-US" sz="2635" dirty="0" err="1">
                <a:solidFill>
                  <a:srgbClr val="FFFFFF"/>
                </a:solidFill>
                <a:latin typeface="Inter"/>
              </a:rPr>
              <a:t>standar</a:t>
            </a:r>
            <a:r>
              <a:rPr lang="en-US" sz="2635" dirty="0">
                <a:solidFill>
                  <a:srgbClr val="FFFFFF"/>
                </a:solidFill>
                <a:latin typeface="Inter"/>
              </a:rPr>
              <a:t> yang </a:t>
            </a:r>
            <a:r>
              <a:rPr lang="en-US" sz="2635" dirty="0" err="1">
                <a:solidFill>
                  <a:srgbClr val="FFFFFF"/>
                </a:solidFill>
                <a:latin typeface="Inter"/>
              </a:rPr>
              <a:t>telah</a:t>
            </a:r>
            <a:r>
              <a:rPr lang="en-US" sz="2635" dirty="0">
                <a:solidFill>
                  <a:srgbClr val="FFFFFF"/>
                </a:solidFill>
                <a:latin typeface="Inter"/>
              </a:rPr>
              <a:t> </a:t>
            </a:r>
            <a:r>
              <a:rPr lang="en-US" sz="2635" dirty="0" err="1">
                <a:solidFill>
                  <a:srgbClr val="FFFFFF"/>
                </a:solidFill>
                <a:latin typeface="Inter"/>
              </a:rPr>
              <a:t>kita</a:t>
            </a:r>
            <a:r>
              <a:rPr lang="en-US" sz="2635" dirty="0">
                <a:solidFill>
                  <a:srgbClr val="FFFFFF"/>
                </a:solidFill>
                <a:latin typeface="Inter"/>
              </a:rPr>
              <a:t> </a:t>
            </a:r>
            <a:r>
              <a:rPr lang="en-US" sz="2635" dirty="0" err="1">
                <a:solidFill>
                  <a:srgbClr val="FFFFFF"/>
                </a:solidFill>
                <a:latin typeface="Inter"/>
              </a:rPr>
              <a:t>buat</a:t>
            </a:r>
            <a:r>
              <a:rPr lang="en-US" sz="2635" dirty="0">
                <a:solidFill>
                  <a:srgbClr val="FFFFFF"/>
                </a:solidFill>
                <a:latin typeface="Inter"/>
              </a:rPr>
              <a:t> </a:t>
            </a:r>
            <a:r>
              <a:rPr lang="en-US" sz="2635" dirty="0" err="1">
                <a:solidFill>
                  <a:srgbClr val="FFFFFF"/>
                </a:solidFill>
                <a:latin typeface="Inter"/>
              </a:rPr>
              <a:t>sebelumnya</a:t>
            </a:r>
            <a:r>
              <a:rPr lang="en-US" sz="2635" dirty="0">
                <a:solidFill>
                  <a:srgbClr val="FFFFFF"/>
                </a:solidFill>
                <a:latin typeface="Inter"/>
              </a:rPr>
              <a:t>, </a:t>
            </a:r>
            <a:r>
              <a:rPr lang="en-US" sz="2635" dirty="0" err="1">
                <a:solidFill>
                  <a:srgbClr val="FFFFFF"/>
                </a:solidFill>
                <a:latin typeface="Inter"/>
              </a:rPr>
              <a:t>penting</a:t>
            </a:r>
            <a:r>
              <a:rPr lang="en-US" sz="2635" dirty="0">
                <a:solidFill>
                  <a:srgbClr val="FFFFFF"/>
                </a:solidFill>
                <a:latin typeface="Inter"/>
              </a:rPr>
              <a:t> </a:t>
            </a:r>
            <a:r>
              <a:rPr lang="en-US" sz="2635" dirty="0" err="1">
                <a:solidFill>
                  <a:srgbClr val="FFFFFF"/>
                </a:solidFill>
                <a:latin typeface="Inter"/>
              </a:rPr>
              <a:t>bagi</a:t>
            </a:r>
            <a:r>
              <a:rPr lang="en-US" sz="2635" dirty="0">
                <a:solidFill>
                  <a:srgbClr val="FFFFFF"/>
                </a:solidFill>
                <a:latin typeface="Inter"/>
              </a:rPr>
              <a:t> </a:t>
            </a:r>
            <a:r>
              <a:rPr lang="en-US" sz="2635" dirty="0" err="1">
                <a:solidFill>
                  <a:srgbClr val="FFFFFF"/>
                </a:solidFill>
                <a:latin typeface="Inter"/>
              </a:rPr>
              <a:t>kita</a:t>
            </a:r>
            <a:r>
              <a:rPr lang="en-US" sz="2635" dirty="0">
                <a:solidFill>
                  <a:srgbClr val="FFFFFF"/>
                </a:solidFill>
                <a:latin typeface="Inter"/>
              </a:rPr>
              <a:t> </a:t>
            </a:r>
            <a:r>
              <a:rPr lang="en-US" sz="2635" dirty="0" err="1">
                <a:solidFill>
                  <a:srgbClr val="FFFFFF"/>
                </a:solidFill>
                <a:latin typeface="Inter"/>
              </a:rPr>
              <a:t>membuat</a:t>
            </a:r>
            <a:r>
              <a:rPr lang="en-US" sz="2635" dirty="0">
                <a:solidFill>
                  <a:srgbClr val="FFFFFF"/>
                </a:solidFill>
                <a:latin typeface="Inter"/>
              </a:rPr>
              <a:t> </a:t>
            </a:r>
            <a:r>
              <a:rPr lang="en-US" sz="2635" dirty="0" err="1">
                <a:solidFill>
                  <a:srgbClr val="FFFFFF"/>
                </a:solidFill>
                <a:latin typeface="Inter"/>
              </a:rPr>
              <a:t>cita</a:t>
            </a:r>
            <a:r>
              <a:rPr lang="en-US" sz="2635" dirty="0">
                <a:solidFill>
                  <a:srgbClr val="FFFFFF"/>
                </a:solidFill>
                <a:latin typeface="Inter"/>
              </a:rPr>
              <a:t> rasa yang </a:t>
            </a:r>
            <a:r>
              <a:rPr lang="en-US" sz="2635" dirty="0" err="1">
                <a:solidFill>
                  <a:srgbClr val="FFFFFF"/>
                </a:solidFill>
                <a:latin typeface="Inter"/>
              </a:rPr>
              <a:t>unik</a:t>
            </a:r>
            <a:r>
              <a:rPr lang="en-US" sz="2635" dirty="0">
                <a:solidFill>
                  <a:srgbClr val="FFFFFF"/>
                </a:solidFill>
                <a:latin typeface="Inter"/>
              </a:rPr>
              <a:t> </a:t>
            </a:r>
            <a:r>
              <a:rPr lang="en-US" sz="2635" dirty="0" err="1">
                <a:solidFill>
                  <a:srgbClr val="FFFFFF"/>
                </a:solidFill>
                <a:latin typeface="Inter"/>
              </a:rPr>
              <a:t>dan</a:t>
            </a:r>
            <a:r>
              <a:rPr lang="en-US" sz="2635" dirty="0">
                <a:solidFill>
                  <a:srgbClr val="FFFFFF"/>
                </a:solidFill>
                <a:latin typeface="Inter"/>
              </a:rPr>
              <a:t> </a:t>
            </a:r>
            <a:r>
              <a:rPr lang="en-US" sz="2635" dirty="0" err="1">
                <a:solidFill>
                  <a:srgbClr val="FFFFFF"/>
                </a:solidFill>
                <a:latin typeface="Inter"/>
              </a:rPr>
              <a:t>berbeda</a:t>
            </a:r>
            <a:r>
              <a:rPr lang="en-US" sz="2635" dirty="0">
                <a:solidFill>
                  <a:srgbClr val="FFFFFF"/>
                </a:solidFill>
                <a:latin typeface="Inter"/>
              </a:rPr>
              <a:t> agar </a:t>
            </a:r>
            <a:r>
              <a:rPr lang="en-US" sz="2635" dirty="0" err="1">
                <a:solidFill>
                  <a:srgbClr val="FFFFFF"/>
                </a:solidFill>
                <a:latin typeface="Inter"/>
              </a:rPr>
              <a:t>pelanggan</a:t>
            </a:r>
            <a:r>
              <a:rPr lang="en-US" sz="2635" dirty="0">
                <a:solidFill>
                  <a:srgbClr val="FFFFFF"/>
                </a:solidFill>
                <a:latin typeface="Inter"/>
              </a:rPr>
              <a:t> </a:t>
            </a:r>
            <a:r>
              <a:rPr lang="en-US" sz="2635" dirty="0" err="1">
                <a:solidFill>
                  <a:srgbClr val="FFFFFF"/>
                </a:solidFill>
                <a:latin typeface="Inter"/>
              </a:rPr>
              <a:t>setia</a:t>
            </a:r>
            <a:r>
              <a:rPr lang="en-US" sz="2635" dirty="0">
                <a:solidFill>
                  <a:srgbClr val="FFFFFF"/>
                </a:solidFill>
                <a:latin typeface="Inter"/>
              </a:rPr>
              <a:t> </a:t>
            </a:r>
            <a:r>
              <a:rPr lang="en-US" sz="2635" dirty="0" err="1">
                <a:solidFill>
                  <a:srgbClr val="FFFFFF"/>
                </a:solidFill>
                <a:latin typeface="Inter"/>
              </a:rPr>
              <a:t>tidak</a:t>
            </a:r>
            <a:r>
              <a:rPr lang="en-US" sz="2635" dirty="0">
                <a:solidFill>
                  <a:srgbClr val="FFFFFF"/>
                </a:solidFill>
                <a:latin typeface="Inter"/>
              </a:rPr>
              <a:t> </a:t>
            </a:r>
            <a:r>
              <a:rPr lang="en-US" sz="2635" dirty="0" err="1">
                <a:solidFill>
                  <a:srgbClr val="FFFFFF"/>
                </a:solidFill>
                <a:latin typeface="Inter"/>
              </a:rPr>
              <a:t>memilih</a:t>
            </a:r>
            <a:r>
              <a:rPr lang="en-US" sz="2635" dirty="0">
                <a:solidFill>
                  <a:srgbClr val="FFFFFF"/>
                </a:solidFill>
                <a:latin typeface="Inter"/>
              </a:rPr>
              <a:t> </a:t>
            </a:r>
            <a:r>
              <a:rPr lang="en-US" sz="2635" dirty="0" err="1">
                <a:solidFill>
                  <a:srgbClr val="FFFFFF"/>
                </a:solidFill>
                <a:latin typeface="Inter"/>
              </a:rPr>
              <a:t>angkringan</a:t>
            </a:r>
            <a:r>
              <a:rPr lang="en-US" sz="2635" dirty="0">
                <a:solidFill>
                  <a:srgbClr val="FFFFFF"/>
                </a:solidFill>
                <a:latin typeface="Inter"/>
              </a:rPr>
              <a:t> lain. </a:t>
            </a:r>
          </a:p>
          <a:p>
            <a:pPr>
              <a:lnSpc>
                <a:spcPts val="3690"/>
              </a:lnSpc>
            </a:pPr>
            <a:endParaRPr lang="en-US" sz="2635" dirty="0">
              <a:solidFill>
                <a:srgbClr val="FFFFFF"/>
              </a:solidFill>
              <a:latin typeface="Inter"/>
            </a:endParaRPr>
          </a:p>
        </p:txBody>
      </p:sp>
      <p:grpSp>
        <p:nvGrpSpPr>
          <p:cNvPr id="11" name="Group 11"/>
          <p:cNvGrpSpPr/>
          <p:nvPr/>
        </p:nvGrpSpPr>
        <p:grpSpPr>
          <a:xfrm>
            <a:off x="17026979" y="0"/>
            <a:ext cx="1019285" cy="1364316"/>
            <a:chOff x="0" y="0"/>
            <a:chExt cx="660400" cy="883948"/>
          </a:xfrm>
        </p:grpSpPr>
        <p:sp>
          <p:nvSpPr>
            <p:cNvPr id="12" name="Freeform 12"/>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13" name="TextBox 13"/>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7650"/>
        </a:solidFill>
        <a:effectLst/>
      </p:bgPr>
    </p:bg>
    <p:spTree>
      <p:nvGrpSpPr>
        <p:cNvPr id="1" name=""/>
        <p:cNvGrpSpPr/>
        <p:nvPr/>
      </p:nvGrpSpPr>
      <p:grpSpPr>
        <a:xfrm>
          <a:off x="0" y="0"/>
          <a:ext cx="0" cy="0"/>
          <a:chOff x="0" y="0"/>
          <a:chExt cx="0" cy="0"/>
        </a:xfrm>
      </p:grpSpPr>
      <p:grpSp>
        <p:nvGrpSpPr>
          <p:cNvPr id="2" name="Group 2"/>
          <p:cNvGrpSpPr/>
          <p:nvPr/>
        </p:nvGrpSpPr>
        <p:grpSpPr>
          <a:xfrm>
            <a:off x="4505000" y="6454466"/>
            <a:ext cx="3886246" cy="2512772"/>
            <a:chOff x="0" y="0"/>
            <a:chExt cx="5181662" cy="3350362"/>
          </a:xfrm>
        </p:grpSpPr>
        <p:sp>
          <p:nvSpPr>
            <p:cNvPr id="3" name="TextBox 3"/>
            <p:cNvSpPr txBox="1"/>
            <p:nvPr/>
          </p:nvSpPr>
          <p:spPr>
            <a:xfrm>
              <a:off x="0" y="1169137"/>
              <a:ext cx="5181662" cy="2181226"/>
            </a:xfrm>
            <a:prstGeom prst="rect">
              <a:avLst/>
            </a:prstGeom>
          </p:spPr>
          <p:txBody>
            <a:bodyPr lIns="0" tIns="0" rIns="0" bIns="0" rtlCol="0" anchor="t">
              <a:spAutoFit/>
            </a:bodyPr>
            <a:lstStyle/>
            <a:p>
              <a:pPr>
                <a:lnSpc>
                  <a:spcPts val="4499"/>
                </a:lnSpc>
              </a:pPr>
              <a:r>
                <a:rPr lang="en-US" sz="2999">
                  <a:solidFill>
                    <a:srgbClr val="FFFFFF"/>
                  </a:solidFill>
                  <a:latin typeface="Lato"/>
                </a:rPr>
                <a:t>Tentukan target pasar Go Grill Angkringan</a:t>
              </a:r>
            </a:p>
            <a:p>
              <a:pPr marL="0" lvl="1" indent="0" algn="l">
                <a:lnSpc>
                  <a:spcPts val="4499"/>
                </a:lnSpc>
                <a:spcBef>
                  <a:spcPct val="0"/>
                </a:spcBef>
              </a:pPr>
              <a:endParaRPr lang="en-US" sz="2999">
                <a:solidFill>
                  <a:srgbClr val="FFFFFF"/>
                </a:solidFill>
                <a:latin typeface="Lato"/>
              </a:endParaRPr>
            </a:p>
          </p:txBody>
        </p:sp>
        <p:sp>
          <p:nvSpPr>
            <p:cNvPr id="4" name="TextBox 4"/>
            <p:cNvSpPr txBox="1"/>
            <p:nvPr/>
          </p:nvSpPr>
          <p:spPr>
            <a:xfrm>
              <a:off x="0" y="-38100"/>
              <a:ext cx="5181662" cy="682413"/>
            </a:xfrm>
            <a:prstGeom prst="rect">
              <a:avLst/>
            </a:prstGeom>
          </p:spPr>
          <p:txBody>
            <a:bodyPr lIns="0" tIns="0" rIns="0" bIns="0" rtlCol="0" anchor="t">
              <a:spAutoFit/>
            </a:bodyPr>
            <a:lstStyle/>
            <a:p>
              <a:pPr marL="0" lvl="1" indent="0" algn="l">
                <a:lnSpc>
                  <a:spcPts val="4160"/>
                </a:lnSpc>
                <a:spcBef>
                  <a:spcPct val="0"/>
                </a:spcBef>
              </a:pPr>
              <a:r>
                <a:rPr lang="en-US" sz="3200">
                  <a:solidFill>
                    <a:srgbClr val="FFFFFF"/>
                  </a:solidFill>
                  <a:latin typeface="Lato Bold"/>
                </a:rPr>
                <a:t>Target pasar</a:t>
              </a:r>
            </a:p>
          </p:txBody>
        </p:sp>
      </p:grpSp>
      <p:sp>
        <p:nvSpPr>
          <p:cNvPr id="5" name="AutoShape 5"/>
          <p:cNvSpPr/>
          <p:nvPr/>
        </p:nvSpPr>
        <p:spPr>
          <a:xfrm rot="5400000">
            <a:off x="-1124368" y="5133975"/>
            <a:ext cx="10287000" cy="0"/>
          </a:xfrm>
          <a:prstGeom prst="line">
            <a:avLst/>
          </a:prstGeom>
          <a:ln w="19050" cap="rnd">
            <a:solidFill>
              <a:srgbClr val="FFFFFF"/>
            </a:solidFill>
            <a:prstDash val="solid"/>
            <a:headEnd type="none" w="sm" len="sm"/>
            <a:tailEnd type="none" w="sm" len="sm"/>
          </a:ln>
        </p:spPr>
        <p:txBody>
          <a:bodyPr/>
          <a:lstStyle/>
          <a:p>
            <a:endParaRPr lang="en-US"/>
          </a:p>
        </p:txBody>
      </p:sp>
      <p:sp>
        <p:nvSpPr>
          <p:cNvPr id="6" name="AutoShape 6"/>
          <p:cNvSpPr/>
          <p:nvPr/>
        </p:nvSpPr>
        <p:spPr>
          <a:xfrm rot="5400000">
            <a:off x="3628746" y="5133975"/>
            <a:ext cx="10287000" cy="0"/>
          </a:xfrm>
          <a:prstGeom prst="line">
            <a:avLst/>
          </a:prstGeom>
          <a:ln w="19050" cap="rnd">
            <a:solidFill>
              <a:srgbClr val="FFFFFF"/>
            </a:solidFill>
            <a:prstDash val="solid"/>
            <a:headEnd type="none" w="sm" len="sm"/>
            <a:tailEnd type="none" w="sm" len="sm"/>
          </a:ln>
        </p:spPr>
        <p:txBody>
          <a:bodyPr/>
          <a:lstStyle/>
          <a:p>
            <a:endParaRPr lang="en-US"/>
          </a:p>
        </p:txBody>
      </p:sp>
      <p:sp>
        <p:nvSpPr>
          <p:cNvPr id="7" name="AutoShape 7"/>
          <p:cNvSpPr/>
          <p:nvPr/>
        </p:nvSpPr>
        <p:spPr>
          <a:xfrm rot="5400000">
            <a:off x="8381861" y="5133975"/>
            <a:ext cx="10287000" cy="0"/>
          </a:xfrm>
          <a:prstGeom prst="line">
            <a:avLst/>
          </a:prstGeom>
          <a:ln w="19050" cap="rnd">
            <a:solidFill>
              <a:srgbClr val="FFFFFF"/>
            </a:solidFill>
            <a:prstDash val="solid"/>
            <a:headEnd type="none" w="sm" len="sm"/>
            <a:tailEnd type="none" w="sm" len="sm"/>
          </a:ln>
        </p:spPr>
        <p:txBody>
          <a:bodyPr/>
          <a:lstStyle/>
          <a:p>
            <a:endParaRPr lang="en-US"/>
          </a:p>
        </p:txBody>
      </p:sp>
      <p:sp>
        <p:nvSpPr>
          <p:cNvPr id="8" name="AutoShape 8"/>
          <p:cNvSpPr/>
          <p:nvPr/>
        </p:nvSpPr>
        <p:spPr>
          <a:xfrm rot="5400000">
            <a:off x="13134975" y="5133975"/>
            <a:ext cx="10287000" cy="0"/>
          </a:xfrm>
          <a:prstGeom prst="line">
            <a:avLst/>
          </a:prstGeom>
          <a:ln w="19050" cap="rnd">
            <a:solidFill>
              <a:srgbClr val="FFFFFF"/>
            </a:solidFill>
            <a:prstDash val="solid"/>
            <a:headEnd type="none" w="sm" len="sm"/>
            <a:tailEnd type="none" w="sm" len="sm"/>
          </a:ln>
        </p:spPr>
        <p:txBody>
          <a:bodyPr/>
          <a:lstStyle/>
          <a:p>
            <a:endParaRPr lang="en-US"/>
          </a:p>
        </p:txBody>
      </p:sp>
      <p:grpSp>
        <p:nvGrpSpPr>
          <p:cNvPr id="9" name="Group 9"/>
          <p:cNvGrpSpPr/>
          <p:nvPr/>
        </p:nvGrpSpPr>
        <p:grpSpPr>
          <a:xfrm>
            <a:off x="4505000" y="2115714"/>
            <a:ext cx="3781471" cy="3052022"/>
            <a:chOff x="0" y="0"/>
            <a:chExt cx="5041962" cy="4069363"/>
          </a:xfrm>
        </p:grpSpPr>
        <p:sp>
          <p:nvSpPr>
            <p:cNvPr id="10" name="TextBox 10"/>
            <p:cNvSpPr txBox="1"/>
            <p:nvPr/>
          </p:nvSpPr>
          <p:spPr>
            <a:xfrm>
              <a:off x="0" y="1888138"/>
              <a:ext cx="5041962" cy="2181225"/>
            </a:xfrm>
            <a:prstGeom prst="rect">
              <a:avLst/>
            </a:prstGeom>
          </p:spPr>
          <p:txBody>
            <a:bodyPr lIns="0" tIns="0" rIns="0" bIns="0" rtlCol="0" anchor="t">
              <a:spAutoFit/>
            </a:bodyPr>
            <a:lstStyle/>
            <a:p>
              <a:pPr marL="0" lvl="1" indent="0" algn="l">
                <a:lnSpc>
                  <a:spcPts val="4499"/>
                </a:lnSpc>
                <a:spcBef>
                  <a:spcPct val="0"/>
                </a:spcBef>
              </a:pPr>
              <a:r>
                <a:rPr lang="en-US" sz="2999">
                  <a:solidFill>
                    <a:srgbClr val="FFFFFF"/>
                  </a:solidFill>
                  <a:latin typeface="Lato"/>
                </a:rPr>
                <a:t>Mengidentifikasi nilai jual unik dari angkringan</a:t>
              </a:r>
            </a:p>
          </p:txBody>
        </p:sp>
        <p:sp>
          <p:nvSpPr>
            <p:cNvPr id="11" name="TextBox 11"/>
            <p:cNvSpPr txBox="1"/>
            <p:nvPr/>
          </p:nvSpPr>
          <p:spPr>
            <a:xfrm>
              <a:off x="0" y="-38100"/>
              <a:ext cx="5041962" cy="1380913"/>
            </a:xfrm>
            <a:prstGeom prst="rect">
              <a:avLst/>
            </a:prstGeom>
          </p:spPr>
          <p:txBody>
            <a:bodyPr lIns="0" tIns="0" rIns="0" bIns="0" rtlCol="0" anchor="t">
              <a:spAutoFit/>
            </a:bodyPr>
            <a:lstStyle/>
            <a:p>
              <a:pPr>
                <a:lnSpc>
                  <a:spcPts val="4160"/>
                </a:lnSpc>
              </a:pPr>
              <a:r>
                <a:rPr lang="en-US" sz="3200">
                  <a:solidFill>
                    <a:srgbClr val="FFFFFF"/>
                  </a:solidFill>
                  <a:latin typeface="Lato Bold"/>
                </a:rPr>
                <a:t>Unique Selling Proposition (USP)</a:t>
              </a:r>
            </a:p>
          </p:txBody>
        </p:sp>
      </p:grpSp>
      <p:sp>
        <p:nvSpPr>
          <p:cNvPr id="12" name="TextBox 12"/>
          <p:cNvSpPr txBox="1"/>
          <p:nvPr/>
        </p:nvSpPr>
        <p:spPr>
          <a:xfrm>
            <a:off x="4505000" y="962025"/>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01</a:t>
            </a:r>
          </a:p>
        </p:txBody>
      </p:sp>
      <p:sp>
        <p:nvSpPr>
          <p:cNvPr id="13" name="TextBox 13"/>
          <p:cNvSpPr txBox="1"/>
          <p:nvPr/>
        </p:nvSpPr>
        <p:spPr>
          <a:xfrm>
            <a:off x="4505000" y="5297496"/>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02</a:t>
            </a:r>
          </a:p>
        </p:txBody>
      </p:sp>
      <p:sp>
        <p:nvSpPr>
          <p:cNvPr id="14" name="TextBox 14"/>
          <p:cNvSpPr txBox="1"/>
          <p:nvPr/>
        </p:nvSpPr>
        <p:spPr>
          <a:xfrm>
            <a:off x="9144000" y="962025"/>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03</a:t>
            </a:r>
          </a:p>
        </p:txBody>
      </p:sp>
      <p:sp>
        <p:nvSpPr>
          <p:cNvPr id="15" name="TextBox 15"/>
          <p:cNvSpPr txBox="1"/>
          <p:nvPr/>
        </p:nvSpPr>
        <p:spPr>
          <a:xfrm>
            <a:off x="381000" y="1445260"/>
            <a:ext cx="3533357" cy="4257675"/>
          </a:xfrm>
          <a:prstGeom prst="rect">
            <a:avLst/>
          </a:prstGeom>
        </p:spPr>
        <p:txBody>
          <a:bodyPr lIns="0" tIns="0" rIns="0" bIns="0" rtlCol="0" anchor="t">
            <a:spAutoFit/>
          </a:bodyPr>
          <a:lstStyle/>
          <a:p>
            <a:pPr>
              <a:lnSpc>
                <a:spcPts val="4200"/>
              </a:lnSpc>
            </a:pPr>
            <a:r>
              <a:rPr lang="en-US" sz="3000">
                <a:solidFill>
                  <a:srgbClr val="FFFFFF"/>
                </a:solidFill>
                <a:latin typeface="Inter"/>
              </a:rPr>
              <a:t>Berikut adalah beberapa aspek penting yang perlu dipertimbangkan ketika memposisikan Go Grill Angkringan:</a:t>
            </a:r>
          </a:p>
          <a:p>
            <a:pPr>
              <a:lnSpc>
                <a:spcPts val="4200"/>
              </a:lnSpc>
            </a:pPr>
            <a:endParaRPr lang="en-US" sz="3000">
              <a:solidFill>
                <a:srgbClr val="FFFFFF"/>
              </a:solidFill>
              <a:latin typeface="Inter"/>
            </a:endParaRPr>
          </a:p>
        </p:txBody>
      </p:sp>
      <p:grpSp>
        <p:nvGrpSpPr>
          <p:cNvPr id="16" name="Group 16"/>
          <p:cNvGrpSpPr/>
          <p:nvPr/>
        </p:nvGrpSpPr>
        <p:grpSpPr>
          <a:xfrm>
            <a:off x="9153572" y="2115714"/>
            <a:ext cx="4267200" cy="3636722"/>
            <a:chOff x="0" y="0"/>
            <a:chExt cx="5689600" cy="4848962"/>
          </a:xfrm>
        </p:grpSpPr>
        <p:sp>
          <p:nvSpPr>
            <p:cNvPr id="17" name="TextBox 17"/>
            <p:cNvSpPr txBox="1"/>
            <p:nvPr/>
          </p:nvSpPr>
          <p:spPr>
            <a:xfrm>
              <a:off x="0" y="1169137"/>
              <a:ext cx="5689600" cy="3679826"/>
            </a:xfrm>
            <a:prstGeom prst="rect">
              <a:avLst/>
            </a:prstGeom>
          </p:spPr>
          <p:txBody>
            <a:bodyPr lIns="0" tIns="0" rIns="0" bIns="0" rtlCol="0" anchor="t">
              <a:spAutoFit/>
            </a:bodyPr>
            <a:lstStyle/>
            <a:p>
              <a:pPr>
                <a:lnSpc>
                  <a:spcPts val="4499"/>
                </a:lnSpc>
              </a:pPr>
              <a:r>
                <a:rPr lang="en-US" sz="2999">
                  <a:solidFill>
                    <a:srgbClr val="FFFFFF"/>
                  </a:solidFill>
                  <a:latin typeface="Lato"/>
                </a:rPr>
                <a:t>Fokus pada aspek yang membedakan Go Grill Angkringan dari kompetitor</a:t>
              </a:r>
            </a:p>
            <a:p>
              <a:pPr marL="0" lvl="1" indent="0" algn="l">
                <a:lnSpc>
                  <a:spcPts val="4499"/>
                </a:lnSpc>
                <a:spcBef>
                  <a:spcPct val="0"/>
                </a:spcBef>
              </a:pPr>
              <a:endParaRPr lang="en-US" sz="2999">
                <a:solidFill>
                  <a:srgbClr val="FFFFFF"/>
                </a:solidFill>
                <a:latin typeface="Lato"/>
              </a:endParaRPr>
            </a:p>
          </p:txBody>
        </p:sp>
        <p:sp>
          <p:nvSpPr>
            <p:cNvPr id="18" name="TextBox 18"/>
            <p:cNvSpPr txBox="1"/>
            <p:nvPr/>
          </p:nvSpPr>
          <p:spPr>
            <a:xfrm>
              <a:off x="0" y="-38100"/>
              <a:ext cx="5689600" cy="682413"/>
            </a:xfrm>
            <a:prstGeom prst="rect">
              <a:avLst/>
            </a:prstGeom>
          </p:spPr>
          <p:txBody>
            <a:bodyPr lIns="0" tIns="0" rIns="0" bIns="0" rtlCol="0" anchor="t">
              <a:spAutoFit/>
            </a:bodyPr>
            <a:lstStyle/>
            <a:p>
              <a:pPr marL="0" lvl="1" indent="0" algn="l">
                <a:lnSpc>
                  <a:spcPts val="4160"/>
                </a:lnSpc>
                <a:spcBef>
                  <a:spcPct val="0"/>
                </a:spcBef>
              </a:pPr>
              <a:r>
                <a:rPr lang="en-US" sz="3200">
                  <a:solidFill>
                    <a:srgbClr val="FFFFFF"/>
                  </a:solidFill>
                  <a:latin typeface="Lato Bold"/>
                </a:rPr>
                <a:t>Keunggulan kompetitif</a:t>
              </a:r>
            </a:p>
          </p:txBody>
        </p:sp>
      </p:grpSp>
      <p:sp>
        <p:nvSpPr>
          <p:cNvPr id="19" name="TextBox 19"/>
          <p:cNvSpPr txBox="1"/>
          <p:nvPr/>
        </p:nvSpPr>
        <p:spPr>
          <a:xfrm>
            <a:off x="9153572" y="5202526"/>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04</a:t>
            </a:r>
          </a:p>
        </p:txBody>
      </p:sp>
      <p:grpSp>
        <p:nvGrpSpPr>
          <p:cNvPr id="20" name="Group 20"/>
          <p:cNvGrpSpPr/>
          <p:nvPr/>
        </p:nvGrpSpPr>
        <p:grpSpPr>
          <a:xfrm>
            <a:off x="9144000" y="6454466"/>
            <a:ext cx="4276771" cy="3074747"/>
            <a:chOff x="0" y="0"/>
            <a:chExt cx="5702362" cy="4099662"/>
          </a:xfrm>
        </p:grpSpPr>
        <p:sp>
          <p:nvSpPr>
            <p:cNvPr id="21" name="TextBox 21"/>
            <p:cNvSpPr txBox="1"/>
            <p:nvPr/>
          </p:nvSpPr>
          <p:spPr>
            <a:xfrm>
              <a:off x="0" y="1169137"/>
              <a:ext cx="5702362" cy="2930526"/>
            </a:xfrm>
            <a:prstGeom prst="rect">
              <a:avLst/>
            </a:prstGeom>
          </p:spPr>
          <p:txBody>
            <a:bodyPr lIns="0" tIns="0" rIns="0" bIns="0" rtlCol="0" anchor="t">
              <a:spAutoFit/>
            </a:bodyPr>
            <a:lstStyle/>
            <a:p>
              <a:pPr marL="0" lvl="1" indent="0" algn="l">
                <a:lnSpc>
                  <a:spcPts val="4499"/>
                </a:lnSpc>
                <a:spcBef>
                  <a:spcPct val="0"/>
                </a:spcBef>
              </a:pPr>
              <a:r>
                <a:rPr lang="en-US" sz="2999">
                  <a:solidFill>
                    <a:srgbClr val="FFFFFF"/>
                  </a:solidFill>
                  <a:latin typeface="Lato"/>
                </a:rPr>
                <a:t>Memanfaatkan solusi digital inovatif untuk mempromosikan Go Grill Angkringan </a:t>
              </a:r>
            </a:p>
          </p:txBody>
        </p:sp>
        <p:sp>
          <p:nvSpPr>
            <p:cNvPr id="22" name="TextBox 22"/>
            <p:cNvSpPr txBox="1"/>
            <p:nvPr/>
          </p:nvSpPr>
          <p:spPr>
            <a:xfrm>
              <a:off x="0" y="-38100"/>
              <a:ext cx="5702362" cy="682413"/>
            </a:xfrm>
            <a:prstGeom prst="rect">
              <a:avLst/>
            </a:prstGeom>
          </p:spPr>
          <p:txBody>
            <a:bodyPr lIns="0" tIns="0" rIns="0" bIns="0" rtlCol="0" anchor="t">
              <a:spAutoFit/>
            </a:bodyPr>
            <a:lstStyle/>
            <a:p>
              <a:pPr marL="0" lvl="1" indent="0" algn="l">
                <a:lnSpc>
                  <a:spcPts val="4160"/>
                </a:lnSpc>
                <a:spcBef>
                  <a:spcPct val="0"/>
                </a:spcBef>
              </a:pPr>
              <a:r>
                <a:rPr lang="en-US" sz="3200">
                  <a:solidFill>
                    <a:srgbClr val="FFFFFF"/>
                  </a:solidFill>
                  <a:latin typeface="Lato Bold"/>
                </a:rPr>
                <a:t>Strategi pemasaran</a:t>
              </a:r>
            </a:p>
          </p:txBody>
        </p:sp>
      </p:grpSp>
      <p:sp>
        <p:nvSpPr>
          <p:cNvPr id="23" name="TextBox 23"/>
          <p:cNvSpPr txBox="1"/>
          <p:nvPr/>
        </p:nvSpPr>
        <p:spPr>
          <a:xfrm>
            <a:off x="14011182" y="1082569"/>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05</a:t>
            </a:r>
          </a:p>
        </p:txBody>
      </p:sp>
      <p:grpSp>
        <p:nvGrpSpPr>
          <p:cNvPr id="24" name="Group 24"/>
          <p:cNvGrpSpPr/>
          <p:nvPr/>
        </p:nvGrpSpPr>
        <p:grpSpPr>
          <a:xfrm>
            <a:off x="13906639" y="2115714"/>
            <a:ext cx="4381361" cy="3036647"/>
            <a:chOff x="0" y="0"/>
            <a:chExt cx="5841814" cy="4048862"/>
          </a:xfrm>
        </p:grpSpPr>
        <p:sp>
          <p:nvSpPr>
            <p:cNvPr id="25" name="TextBox 25"/>
            <p:cNvSpPr txBox="1"/>
            <p:nvPr/>
          </p:nvSpPr>
          <p:spPr>
            <a:xfrm>
              <a:off x="0" y="1867637"/>
              <a:ext cx="5841814" cy="2181226"/>
            </a:xfrm>
            <a:prstGeom prst="rect">
              <a:avLst/>
            </a:prstGeom>
          </p:spPr>
          <p:txBody>
            <a:bodyPr lIns="0" tIns="0" rIns="0" bIns="0" rtlCol="0" anchor="t">
              <a:spAutoFit/>
            </a:bodyPr>
            <a:lstStyle/>
            <a:p>
              <a:pPr marL="0" lvl="1" indent="0" algn="l">
                <a:lnSpc>
                  <a:spcPts val="4499"/>
                </a:lnSpc>
                <a:spcBef>
                  <a:spcPct val="0"/>
                </a:spcBef>
              </a:pPr>
              <a:r>
                <a:rPr lang="en-US" sz="2999" dirty="0" err="1">
                  <a:solidFill>
                    <a:srgbClr val="FFFFFF"/>
                  </a:solidFill>
                  <a:latin typeface="Lato"/>
                </a:rPr>
                <a:t>Mengembangkan</a:t>
              </a:r>
              <a:r>
                <a:rPr lang="en-US" sz="2999" dirty="0">
                  <a:solidFill>
                    <a:srgbClr val="FFFFFF"/>
                  </a:solidFill>
                  <a:latin typeface="Lato"/>
                </a:rPr>
                <a:t> </a:t>
              </a:r>
              <a:r>
                <a:rPr lang="en-US" sz="2999" dirty="0" err="1">
                  <a:solidFill>
                    <a:srgbClr val="FFFFFF"/>
                  </a:solidFill>
                  <a:latin typeface="Lato"/>
                </a:rPr>
                <a:t>strategi</a:t>
              </a:r>
              <a:r>
                <a:rPr lang="en-US" sz="2999" dirty="0">
                  <a:solidFill>
                    <a:srgbClr val="FFFFFF"/>
                  </a:solidFill>
                  <a:latin typeface="Lato"/>
                </a:rPr>
                <a:t> positioning yang </a:t>
              </a:r>
              <a:r>
                <a:rPr lang="en-US" sz="2999" dirty="0" err="1">
                  <a:solidFill>
                    <a:srgbClr val="FFFFFF"/>
                  </a:solidFill>
                  <a:latin typeface="Lato"/>
                </a:rPr>
                <a:t>jelas</a:t>
              </a:r>
              <a:r>
                <a:rPr lang="en-US" sz="2999" dirty="0">
                  <a:solidFill>
                    <a:srgbClr val="FFFFFF"/>
                  </a:solidFill>
                  <a:latin typeface="Lato"/>
                </a:rPr>
                <a:t> </a:t>
              </a:r>
              <a:r>
                <a:rPr lang="en-US" sz="2999" dirty="0" err="1">
                  <a:solidFill>
                    <a:srgbClr val="FFFFFF"/>
                  </a:solidFill>
                  <a:latin typeface="Lato"/>
                </a:rPr>
                <a:t>untuk</a:t>
              </a:r>
              <a:r>
                <a:rPr lang="en-US" sz="2999" dirty="0">
                  <a:solidFill>
                    <a:srgbClr val="FFFFFF"/>
                  </a:solidFill>
                  <a:latin typeface="Lato"/>
                </a:rPr>
                <a:t> Go Grill </a:t>
              </a:r>
              <a:r>
                <a:rPr lang="en-US" sz="2999" dirty="0" err="1">
                  <a:solidFill>
                    <a:srgbClr val="FFFFFF"/>
                  </a:solidFill>
                  <a:latin typeface="Lato"/>
                </a:rPr>
                <a:t>Angkringan</a:t>
              </a:r>
              <a:endParaRPr lang="en-US" sz="2999" dirty="0">
                <a:solidFill>
                  <a:srgbClr val="FFFFFF"/>
                </a:solidFill>
                <a:latin typeface="Lato"/>
              </a:endParaRPr>
            </a:p>
          </p:txBody>
        </p:sp>
        <p:sp>
          <p:nvSpPr>
            <p:cNvPr id="26" name="TextBox 26"/>
            <p:cNvSpPr txBox="1"/>
            <p:nvPr/>
          </p:nvSpPr>
          <p:spPr>
            <a:xfrm>
              <a:off x="0" y="-38100"/>
              <a:ext cx="5841814" cy="1380913"/>
            </a:xfrm>
            <a:prstGeom prst="rect">
              <a:avLst/>
            </a:prstGeom>
          </p:spPr>
          <p:txBody>
            <a:bodyPr lIns="0" tIns="0" rIns="0" bIns="0" rtlCol="0" anchor="t">
              <a:spAutoFit/>
            </a:bodyPr>
            <a:lstStyle/>
            <a:p>
              <a:pPr marL="0" lvl="1" indent="0" algn="l">
                <a:lnSpc>
                  <a:spcPts val="4160"/>
                </a:lnSpc>
                <a:spcBef>
                  <a:spcPct val="0"/>
                </a:spcBef>
              </a:pPr>
              <a:r>
                <a:rPr lang="en-US" sz="3200">
                  <a:solidFill>
                    <a:srgbClr val="FFFFFF"/>
                  </a:solidFill>
                  <a:latin typeface="Lato Bold"/>
                </a:rPr>
                <a:t>Penempatan posisi yang strategis</a:t>
              </a:r>
            </a:p>
          </p:txBody>
        </p:sp>
      </p:grpSp>
      <p:sp>
        <p:nvSpPr>
          <p:cNvPr id="27" name="TextBox 27"/>
          <p:cNvSpPr txBox="1"/>
          <p:nvPr/>
        </p:nvSpPr>
        <p:spPr>
          <a:xfrm>
            <a:off x="14011182" y="5253503"/>
            <a:ext cx="1251106" cy="1033145"/>
          </a:xfrm>
          <a:prstGeom prst="rect">
            <a:avLst/>
          </a:prstGeom>
        </p:spPr>
        <p:txBody>
          <a:bodyPr lIns="0" tIns="0" rIns="0" bIns="0" rtlCol="0" anchor="t">
            <a:spAutoFit/>
          </a:bodyPr>
          <a:lstStyle/>
          <a:p>
            <a:pPr>
              <a:lnSpc>
                <a:spcPts val="8320"/>
              </a:lnSpc>
            </a:pPr>
            <a:r>
              <a:rPr lang="en-US" sz="6400">
                <a:solidFill>
                  <a:srgbClr val="FFFFFF"/>
                </a:solidFill>
                <a:latin typeface="Lato Bold"/>
              </a:rPr>
              <a:t>06</a:t>
            </a:r>
          </a:p>
        </p:txBody>
      </p:sp>
      <p:grpSp>
        <p:nvGrpSpPr>
          <p:cNvPr id="28" name="Group 28"/>
          <p:cNvGrpSpPr/>
          <p:nvPr/>
        </p:nvGrpSpPr>
        <p:grpSpPr>
          <a:xfrm>
            <a:off x="13906639" y="6454466"/>
            <a:ext cx="4381361" cy="3036647"/>
            <a:chOff x="0" y="0"/>
            <a:chExt cx="5841814" cy="4048862"/>
          </a:xfrm>
        </p:grpSpPr>
        <p:sp>
          <p:nvSpPr>
            <p:cNvPr id="29" name="TextBox 29"/>
            <p:cNvSpPr txBox="1"/>
            <p:nvPr/>
          </p:nvSpPr>
          <p:spPr>
            <a:xfrm>
              <a:off x="0" y="1867637"/>
              <a:ext cx="5841814" cy="2181226"/>
            </a:xfrm>
            <a:prstGeom prst="rect">
              <a:avLst/>
            </a:prstGeom>
          </p:spPr>
          <p:txBody>
            <a:bodyPr lIns="0" tIns="0" rIns="0" bIns="0" rtlCol="0" anchor="t">
              <a:spAutoFit/>
            </a:bodyPr>
            <a:lstStyle/>
            <a:p>
              <a:pPr marL="0" lvl="1" indent="0" algn="l">
                <a:lnSpc>
                  <a:spcPts val="4499"/>
                </a:lnSpc>
                <a:spcBef>
                  <a:spcPct val="0"/>
                </a:spcBef>
              </a:pPr>
              <a:r>
                <a:rPr lang="en-US" sz="2999">
                  <a:solidFill>
                    <a:srgbClr val="FFFFFF"/>
                  </a:solidFill>
                  <a:latin typeface="Lato"/>
                </a:rPr>
                <a:t>Mengembangkan strategi positioning yang jelas untuk Go Grill Angkringan</a:t>
              </a:r>
            </a:p>
          </p:txBody>
        </p:sp>
        <p:sp>
          <p:nvSpPr>
            <p:cNvPr id="30" name="TextBox 30"/>
            <p:cNvSpPr txBox="1"/>
            <p:nvPr/>
          </p:nvSpPr>
          <p:spPr>
            <a:xfrm>
              <a:off x="0" y="-38100"/>
              <a:ext cx="5841814" cy="1380913"/>
            </a:xfrm>
            <a:prstGeom prst="rect">
              <a:avLst/>
            </a:prstGeom>
          </p:spPr>
          <p:txBody>
            <a:bodyPr lIns="0" tIns="0" rIns="0" bIns="0" rtlCol="0" anchor="t">
              <a:spAutoFit/>
            </a:bodyPr>
            <a:lstStyle/>
            <a:p>
              <a:pPr marL="0" lvl="1" indent="0" algn="l">
                <a:lnSpc>
                  <a:spcPts val="4160"/>
                </a:lnSpc>
                <a:spcBef>
                  <a:spcPct val="0"/>
                </a:spcBef>
              </a:pPr>
              <a:r>
                <a:rPr lang="en-US" sz="3200">
                  <a:solidFill>
                    <a:srgbClr val="FFFFFF"/>
                  </a:solidFill>
                  <a:latin typeface="Lato Bold"/>
                </a:rPr>
                <a:t>Penempatan posisi yang strategis</a:t>
              </a:r>
            </a:p>
          </p:txBody>
        </p:sp>
      </p:grpSp>
      <p:grpSp>
        <p:nvGrpSpPr>
          <p:cNvPr id="34" name="Group 34"/>
          <p:cNvGrpSpPr/>
          <p:nvPr/>
        </p:nvGrpSpPr>
        <p:grpSpPr>
          <a:xfrm>
            <a:off x="17026979" y="0"/>
            <a:ext cx="1019285" cy="1364316"/>
            <a:chOff x="0" y="0"/>
            <a:chExt cx="660400" cy="883948"/>
          </a:xfrm>
        </p:grpSpPr>
        <p:sp>
          <p:nvSpPr>
            <p:cNvPr id="35" name="Freeform 35"/>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36" name="TextBox 36"/>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9" grpId="0"/>
      <p:bldP spid="2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18761" y="281666"/>
            <a:ext cx="10945406" cy="10541734"/>
            <a:chOff x="76200" y="-146331"/>
            <a:chExt cx="1076596" cy="882931"/>
          </a:xfrm>
        </p:grpSpPr>
        <p:sp>
          <p:nvSpPr>
            <p:cNvPr id="3" name="Freeform 3"/>
            <p:cNvSpPr/>
            <p:nvPr/>
          </p:nvSpPr>
          <p:spPr>
            <a:xfrm>
              <a:off x="339996" y="-14633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7650"/>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87305" y="2522878"/>
            <a:ext cx="1831062" cy="18310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7147"/>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511850" y="4556885"/>
            <a:ext cx="1831062" cy="18310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B959"/>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487305" y="388343"/>
            <a:ext cx="1831062" cy="18310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4A3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511850" y="8521483"/>
            <a:ext cx="1831062" cy="18310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D98"/>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6486968" y="6590893"/>
            <a:ext cx="1831062" cy="18310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BC92"/>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026979" y="0"/>
            <a:ext cx="1019285" cy="1364316"/>
            <a:chOff x="0" y="0"/>
            <a:chExt cx="660400" cy="883948"/>
          </a:xfrm>
        </p:grpSpPr>
        <p:sp>
          <p:nvSpPr>
            <p:cNvPr id="22" name="Freeform 22"/>
            <p:cNvSpPr/>
            <p:nvPr/>
          </p:nvSpPr>
          <p:spPr>
            <a:xfrm>
              <a:off x="0" y="0"/>
              <a:ext cx="660400" cy="883947"/>
            </a:xfrm>
            <a:custGeom>
              <a:avLst/>
              <a:gdLst/>
              <a:ahLst/>
              <a:cxnLst/>
              <a:rect l="l" t="t" r="r" b="b"/>
              <a:pathLst>
                <a:path w="660400" h="883947">
                  <a:moveTo>
                    <a:pt x="220252" y="864879"/>
                  </a:moveTo>
                  <a:cubicBezTo>
                    <a:pt x="254109" y="876392"/>
                    <a:pt x="292600" y="883947"/>
                    <a:pt x="330378" y="883947"/>
                  </a:cubicBezTo>
                  <a:cubicBezTo>
                    <a:pt x="368157" y="883947"/>
                    <a:pt x="404509" y="877471"/>
                    <a:pt x="438009" y="865957"/>
                  </a:cubicBezTo>
                  <a:cubicBezTo>
                    <a:pt x="438723" y="865597"/>
                    <a:pt x="439435" y="865597"/>
                    <a:pt x="440148" y="865238"/>
                  </a:cubicBezTo>
                  <a:cubicBezTo>
                    <a:pt x="565955" y="819183"/>
                    <a:pt x="658618" y="697569"/>
                    <a:pt x="660400" y="553865"/>
                  </a:cubicBezTo>
                  <a:lnTo>
                    <a:pt x="660400" y="0"/>
                  </a:lnTo>
                  <a:lnTo>
                    <a:pt x="0" y="0"/>
                  </a:lnTo>
                  <a:lnTo>
                    <a:pt x="0" y="553454"/>
                  </a:lnTo>
                  <a:cubicBezTo>
                    <a:pt x="1782" y="698288"/>
                    <a:pt x="93019" y="819903"/>
                    <a:pt x="220252" y="864879"/>
                  </a:cubicBezTo>
                  <a:close/>
                </a:path>
              </a:pathLst>
            </a:custGeom>
            <a:solidFill>
              <a:srgbClr val="D0BC92"/>
            </a:solidFill>
          </p:spPr>
          <p:txBody>
            <a:bodyPr/>
            <a:lstStyle/>
            <a:p>
              <a:endParaRPr lang="en-US"/>
            </a:p>
          </p:txBody>
        </p:sp>
        <p:sp>
          <p:nvSpPr>
            <p:cNvPr id="23" name="TextBox 23"/>
            <p:cNvSpPr txBox="1"/>
            <p:nvPr/>
          </p:nvSpPr>
          <p:spPr>
            <a:xfrm>
              <a:off x="0" y="-38100"/>
              <a:ext cx="660400" cy="795048"/>
            </a:xfrm>
            <a:prstGeom prst="rect">
              <a:avLst/>
            </a:prstGeom>
          </p:spPr>
          <p:txBody>
            <a:bodyPr lIns="50800" tIns="50800" rIns="50800" bIns="50800" rtlCol="0" anchor="ctr"/>
            <a:lstStyle/>
            <a:p>
              <a:pPr algn="ctr">
                <a:lnSpc>
                  <a:spcPts val="2520"/>
                </a:lnSpc>
              </a:pPr>
              <a:endParaRPr/>
            </a:p>
          </p:txBody>
        </p:sp>
      </p:grpSp>
      <p:sp>
        <p:nvSpPr>
          <p:cNvPr id="24" name="Freeform 24"/>
          <p:cNvSpPr/>
          <p:nvPr/>
        </p:nvSpPr>
        <p:spPr>
          <a:xfrm>
            <a:off x="6722968" y="926857"/>
            <a:ext cx="1359737" cy="956911"/>
          </a:xfrm>
          <a:custGeom>
            <a:avLst/>
            <a:gdLst/>
            <a:ahLst/>
            <a:cxnLst/>
            <a:rect l="l" t="t" r="r" b="b"/>
            <a:pathLst>
              <a:path w="1359737" h="956911">
                <a:moveTo>
                  <a:pt x="0" y="0"/>
                </a:moveTo>
                <a:lnTo>
                  <a:pt x="1359737" y="0"/>
                </a:lnTo>
                <a:lnTo>
                  <a:pt x="1359737" y="956912"/>
                </a:lnTo>
                <a:lnTo>
                  <a:pt x="0" y="956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1618988" y="2515103"/>
            <a:ext cx="5247421" cy="963670"/>
          </a:xfrm>
          <a:prstGeom prst="rect">
            <a:avLst/>
          </a:prstGeom>
        </p:spPr>
        <p:txBody>
          <a:bodyPr lIns="0" tIns="0" rIns="0" bIns="0" rtlCol="0" anchor="t">
            <a:spAutoFit/>
          </a:bodyPr>
          <a:lstStyle/>
          <a:p>
            <a:pPr>
              <a:lnSpc>
                <a:spcPts val="7198"/>
              </a:lnSpc>
            </a:pPr>
            <a:r>
              <a:rPr lang="en-US" sz="7198" spc="251" dirty="0">
                <a:solidFill>
                  <a:srgbClr val="FFFFFF"/>
                </a:solidFill>
                <a:latin typeface="Inter Bold"/>
              </a:rPr>
              <a:t>TRACTION</a:t>
            </a:r>
          </a:p>
        </p:txBody>
      </p:sp>
      <p:sp>
        <p:nvSpPr>
          <p:cNvPr id="26" name="TextBox 26"/>
          <p:cNvSpPr txBox="1"/>
          <p:nvPr/>
        </p:nvSpPr>
        <p:spPr>
          <a:xfrm>
            <a:off x="8518392" y="331193"/>
            <a:ext cx="6832502" cy="1552575"/>
          </a:xfrm>
          <a:prstGeom prst="rect">
            <a:avLst/>
          </a:prstGeom>
        </p:spPr>
        <p:txBody>
          <a:bodyPr lIns="0" tIns="0" rIns="0" bIns="0" rtlCol="0" anchor="t">
            <a:spAutoFit/>
          </a:bodyPr>
          <a:lstStyle/>
          <a:p>
            <a:pPr>
              <a:lnSpc>
                <a:spcPts val="4199"/>
              </a:lnSpc>
            </a:pPr>
            <a:r>
              <a:rPr lang="en-US" sz="2999">
                <a:solidFill>
                  <a:srgbClr val="4A4640"/>
                </a:solidFill>
                <a:latin typeface="Inter"/>
              </a:rPr>
              <a:t>Pertama kali didirikan pada bulan September 2023 sampai dengan sekarang</a:t>
            </a:r>
          </a:p>
        </p:txBody>
      </p:sp>
      <p:sp>
        <p:nvSpPr>
          <p:cNvPr id="27" name="TextBox 27"/>
          <p:cNvSpPr txBox="1"/>
          <p:nvPr/>
        </p:nvSpPr>
        <p:spPr>
          <a:xfrm>
            <a:off x="8518392" y="8715375"/>
            <a:ext cx="5938300" cy="1028700"/>
          </a:xfrm>
          <a:prstGeom prst="rect">
            <a:avLst/>
          </a:prstGeom>
        </p:spPr>
        <p:txBody>
          <a:bodyPr lIns="0" tIns="0" rIns="0" bIns="0" rtlCol="0" anchor="t">
            <a:spAutoFit/>
          </a:bodyPr>
          <a:lstStyle/>
          <a:p>
            <a:pPr>
              <a:lnSpc>
                <a:spcPts val="4199"/>
              </a:lnSpc>
            </a:pPr>
            <a:r>
              <a:rPr lang="en-US" sz="2999">
                <a:solidFill>
                  <a:srgbClr val="4A4640"/>
                </a:solidFill>
                <a:latin typeface="Inter Bold"/>
              </a:rPr>
              <a:t>JANGKAUAN GEOGRAFIS :</a:t>
            </a:r>
          </a:p>
          <a:p>
            <a:pPr>
              <a:lnSpc>
                <a:spcPts val="4199"/>
              </a:lnSpc>
            </a:pPr>
            <a:r>
              <a:rPr lang="en-US" sz="2999">
                <a:solidFill>
                  <a:srgbClr val="4A4640"/>
                </a:solidFill>
                <a:latin typeface="Inter"/>
              </a:rPr>
              <a:t>Johar dan sekitarnya</a:t>
            </a:r>
          </a:p>
        </p:txBody>
      </p:sp>
      <p:sp>
        <p:nvSpPr>
          <p:cNvPr id="28" name="TextBox 28"/>
          <p:cNvSpPr txBox="1"/>
          <p:nvPr/>
        </p:nvSpPr>
        <p:spPr>
          <a:xfrm>
            <a:off x="8518392" y="2465728"/>
            <a:ext cx="7894812" cy="1552575"/>
          </a:xfrm>
          <a:prstGeom prst="rect">
            <a:avLst/>
          </a:prstGeom>
        </p:spPr>
        <p:txBody>
          <a:bodyPr lIns="0" tIns="0" rIns="0" bIns="0" rtlCol="0" anchor="t">
            <a:spAutoFit/>
          </a:bodyPr>
          <a:lstStyle/>
          <a:p>
            <a:pPr>
              <a:lnSpc>
                <a:spcPts val="4199"/>
              </a:lnSpc>
            </a:pPr>
            <a:r>
              <a:rPr lang="en-US" sz="2999">
                <a:solidFill>
                  <a:srgbClr val="4A4640"/>
                </a:solidFill>
                <a:latin typeface="Inter Bold"/>
              </a:rPr>
              <a:t>PENCAPAIAN PENTING :</a:t>
            </a:r>
            <a:r>
              <a:rPr lang="en-US" sz="2999">
                <a:solidFill>
                  <a:srgbClr val="4A4640"/>
                </a:solidFill>
                <a:latin typeface="Inter"/>
              </a:rPr>
              <a:t> </a:t>
            </a:r>
          </a:p>
          <a:p>
            <a:pPr>
              <a:lnSpc>
                <a:spcPts val="4199"/>
              </a:lnSpc>
            </a:pPr>
            <a:r>
              <a:rPr lang="en-US" sz="2999">
                <a:solidFill>
                  <a:srgbClr val="4A4640"/>
                </a:solidFill>
                <a:latin typeface="Inter"/>
              </a:rPr>
              <a:t>GO GRILL ANGKRINGAN dapat meraih penjualan 1500 pcs setiap bulannya</a:t>
            </a:r>
          </a:p>
        </p:txBody>
      </p:sp>
      <p:sp>
        <p:nvSpPr>
          <p:cNvPr id="29" name="TextBox 29"/>
          <p:cNvSpPr txBox="1"/>
          <p:nvPr/>
        </p:nvSpPr>
        <p:spPr>
          <a:xfrm>
            <a:off x="8518392" y="4682371"/>
            <a:ext cx="7467150" cy="3124200"/>
          </a:xfrm>
          <a:prstGeom prst="rect">
            <a:avLst/>
          </a:prstGeom>
        </p:spPr>
        <p:txBody>
          <a:bodyPr lIns="0" tIns="0" rIns="0" bIns="0" rtlCol="0" anchor="t">
            <a:spAutoFit/>
          </a:bodyPr>
          <a:lstStyle/>
          <a:p>
            <a:pPr>
              <a:lnSpc>
                <a:spcPts val="4199"/>
              </a:lnSpc>
            </a:pPr>
            <a:r>
              <a:rPr lang="en-US" sz="2999">
                <a:solidFill>
                  <a:srgbClr val="4A4640"/>
                </a:solidFill>
                <a:latin typeface="Inter Bold"/>
              </a:rPr>
              <a:t>JUMLAH PELANGGAN :</a:t>
            </a:r>
            <a:r>
              <a:rPr lang="en-US" sz="2999">
                <a:solidFill>
                  <a:srgbClr val="4A4640"/>
                </a:solidFill>
                <a:latin typeface="Inter"/>
              </a:rPr>
              <a:t> </a:t>
            </a:r>
          </a:p>
          <a:p>
            <a:pPr>
              <a:lnSpc>
                <a:spcPts val="4199"/>
              </a:lnSpc>
            </a:pPr>
            <a:r>
              <a:rPr lang="en-US" sz="2999">
                <a:solidFill>
                  <a:srgbClr val="4A4640"/>
                </a:solidFill>
                <a:latin typeface="Inter"/>
              </a:rPr>
              <a:t>Dalam sebulan kurang lebih bisa mencakup 300 costumer</a:t>
            </a:r>
          </a:p>
          <a:p>
            <a:pPr>
              <a:lnSpc>
                <a:spcPts val="4199"/>
              </a:lnSpc>
            </a:pPr>
            <a:endParaRPr lang="en-US" sz="2999">
              <a:solidFill>
                <a:srgbClr val="4A4640"/>
              </a:solidFill>
              <a:latin typeface="Inter"/>
            </a:endParaRPr>
          </a:p>
          <a:p>
            <a:pPr>
              <a:lnSpc>
                <a:spcPts val="4199"/>
              </a:lnSpc>
            </a:pPr>
            <a:r>
              <a:rPr lang="en-US" sz="2999">
                <a:solidFill>
                  <a:srgbClr val="4A4640"/>
                </a:solidFill>
                <a:latin typeface="Inter Bold"/>
              </a:rPr>
              <a:t>PENDAPATAN :</a:t>
            </a:r>
          </a:p>
          <a:p>
            <a:pPr>
              <a:lnSpc>
                <a:spcPts val="4199"/>
              </a:lnSpc>
            </a:pPr>
            <a:r>
              <a:rPr lang="en-US" sz="2999">
                <a:solidFill>
                  <a:srgbClr val="4A4640"/>
                </a:solidFill>
                <a:latin typeface="Inter"/>
              </a:rPr>
              <a:t>Per bulan Rp 4.075.000</a:t>
            </a:r>
          </a:p>
        </p:txBody>
      </p:sp>
      <p:sp>
        <p:nvSpPr>
          <p:cNvPr id="30" name="Freeform 30"/>
          <p:cNvSpPr/>
          <p:nvPr/>
        </p:nvSpPr>
        <p:spPr>
          <a:xfrm>
            <a:off x="6747512" y="3061392"/>
            <a:ext cx="1359737" cy="956911"/>
          </a:xfrm>
          <a:custGeom>
            <a:avLst/>
            <a:gdLst/>
            <a:ahLst/>
            <a:cxnLst/>
            <a:rect l="l" t="t" r="r" b="b"/>
            <a:pathLst>
              <a:path w="1359737" h="956911">
                <a:moveTo>
                  <a:pt x="0" y="0"/>
                </a:moveTo>
                <a:lnTo>
                  <a:pt x="1359737" y="0"/>
                </a:lnTo>
                <a:lnTo>
                  <a:pt x="1359737" y="956911"/>
                </a:lnTo>
                <a:lnTo>
                  <a:pt x="0" y="956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6747512" y="4993961"/>
            <a:ext cx="1359737" cy="956911"/>
          </a:xfrm>
          <a:custGeom>
            <a:avLst/>
            <a:gdLst/>
            <a:ahLst/>
            <a:cxnLst/>
            <a:rect l="l" t="t" r="r" b="b"/>
            <a:pathLst>
              <a:path w="1359737" h="956911">
                <a:moveTo>
                  <a:pt x="0" y="0"/>
                </a:moveTo>
                <a:lnTo>
                  <a:pt x="1359737" y="0"/>
                </a:lnTo>
                <a:lnTo>
                  <a:pt x="1359737" y="956911"/>
                </a:lnTo>
                <a:lnTo>
                  <a:pt x="0" y="956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2" name="Freeform 32"/>
          <p:cNvSpPr/>
          <p:nvPr/>
        </p:nvSpPr>
        <p:spPr>
          <a:xfrm>
            <a:off x="6722630" y="7027968"/>
            <a:ext cx="1359737" cy="956911"/>
          </a:xfrm>
          <a:custGeom>
            <a:avLst/>
            <a:gdLst/>
            <a:ahLst/>
            <a:cxnLst/>
            <a:rect l="l" t="t" r="r" b="b"/>
            <a:pathLst>
              <a:path w="1359737" h="956911">
                <a:moveTo>
                  <a:pt x="0" y="0"/>
                </a:moveTo>
                <a:lnTo>
                  <a:pt x="1359737" y="0"/>
                </a:lnTo>
                <a:lnTo>
                  <a:pt x="1359737" y="956911"/>
                </a:lnTo>
                <a:lnTo>
                  <a:pt x="0" y="956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Freeform 33"/>
          <p:cNvSpPr/>
          <p:nvPr/>
        </p:nvSpPr>
        <p:spPr>
          <a:xfrm>
            <a:off x="6747512" y="8964879"/>
            <a:ext cx="1359737" cy="956911"/>
          </a:xfrm>
          <a:custGeom>
            <a:avLst/>
            <a:gdLst/>
            <a:ahLst/>
            <a:cxnLst/>
            <a:rect l="l" t="t" r="r" b="b"/>
            <a:pathLst>
              <a:path w="1359737" h="956911">
                <a:moveTo>
                  <a:pt x="0" y="0"/>
                </a:moveTo>
                <a:lnTo>
                  <a:pt x="1359737" y="0"/>
                </a:lnTo>
                <a:lnTo>
                  <a:pt x="1359737" y="956911"/>
                </a:lnTo>
                <a:lnTo>
                  <a:pt x="0" y="956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792</Words>
  <Application>Microsoft Office PowerPoint</Application>
  <PresentationFormat>Custom</PresentationFormat>
  <Paragraphs>171</Paragraphs>
  <Slides>16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Calibri</vt:lpstr>
      <vt:lpstr>Inter</vt:lpstr>
      <vt:lpstr>Kelin Eator</vt:lpstr>
      <vt:lpstr>Aileron</vt:lpstr>
      <vt:lpstr>Fahkwang</vt:lpstr>
      <vt:lpstr>Aileron Ultra-Bold</vt:lpstr>
      <vt:lpstr>Aileron Bold</vt:lpstr>
      <vt:lpstr>Arial</vt:lpstr>
      <vt:lpstr>Inter Bold</vt:lpstr>
      <vt:lpstr>Lato</vt:lpstr>
      <vt:lpstr>Better Together Script</vt:lpstr>
      <vt:lpstr>Poppins</vt:lpstr>
      <vt:lpstr>Fahkwang Bold</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 GO GRIIL ANGKRINGAN KEL 4</dc:title>
  <dc:creator>ABY DUDUNG</dc:creator>
  <cp:lastModifiedBy>herminda herminda</cp:lastModifiedBy>
  <cp:revision>19</cp:revision>
  <dcterms:created xsi:type="dcterms:W3CDTF">2006-08-16T00:00:00Z</dcterms:created>
  <dcterms:modified xsi:type="dcterms:W3CDTF">2025-12-02T23:56:04Z</dcterms:modified>
  <dc:identifier>DAF1axVEXZk</dc:identifier>
</cp:coreProperties>
</file>